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4665"/>
  </p:normalViewPr>
  <p:slideViewPr>
    <p:cSldViewPr snapToGrid="0" snapToObjects="1">
      <p:cViewPr varScale="1">
        <p:scale>
          <a:sx n="114" d="100"/>
          <a:sy n="114" d="100"/>
        </p:scale>
        <p:origin x="472"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10ED81-1FC7-CC4C-A2C8-7AB11B3880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ACCF757-328E-7E4F-A171-014DA376685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7F8D00F-A661-034C-8005-C865B6D912A9}"/>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BF318CF7-4047-4245-A13D-3F9CF5F08D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087AED-7FF2-E541-80AA-6AC8372801D9}"/>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13478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37134A-0FD3-2F44-BCAC-EA742C86C2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AC518C2-8539-9E49-A6D0-7E4DC0FA490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B1BBFA-51CD-E649-A9F1-3AD3DBFD349B}"/>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8AD21521-6AA7-3449-BCA9-3EEDE9481B6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1F2609-B8BF-FF49-838D-7791B12B01B7}"/>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117742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6FD84BA-FB3E-2A4F-8C3A-201DB8685D8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3C7FFC7-2DC5-F84A-92F0-15733CA9E6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7DC2E8-5A80-7A43-8B00-6D9E8BD2AA31}"/>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3F11FBFC-43E1-554E-B42C-805FDD5ABA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6B511B-2AD4-8C46-B2A5-1B5224F36762}"/>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5889067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610D9-770B-6F4B-A1E1-AFB62DF1FC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A65012-822D-FE4E-93E8-A36F3BDBE65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2DE60B8-3658-924F-A12E-8CDF13AE200A}"/>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20F57F8A-1A00-4341-A0C4-EDFE69EDA0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067C34-5DCE-4B41-8AA7-56C9352B5020}"/>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3153549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4DE94E-206F-2D49-A501-4F4CC2681E2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4924F1-0DED-6748-B4FE-CB8E89938F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064AEB1-19F2-9F47-BC0E-BC777DF4C85C}"/>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621406EF-5A7F-0B46-B2A4-5B36C4E806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D4D84C-D396-874D-9649-C98CDCE78C60}"/>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30057163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F15C5-BC9D-A94A-B6F6-CC694CF11B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F89244-4F9C-394C-A17A-006E1ADBE47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E1008F1-186A-FF47-A6A9-B16013FA5354}"/>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C87EA97-0DED-5C4B-AA7F-7561F404D0E2}"/>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6" name="Footer Placeholder 5">
            <a:extLst>
              <a:ext uri="{FF2B5EF4-FFF2-40B4-BE49-F238E27FC236}">
                <a16:creationId xmlns:a16="http://schemas.microsoft.com/office/drawing/2014/main" id="{DC6C452E-753A-3A46-98E3-18B565637A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5ECB624-F32C-294D-86BC-1AF69072BF58}"/>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3198876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5C2CCF-F949-8045-9082-46A6B05B673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9FBC85C-D2D5-B74C-8621-0B0D011555B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BBC597-D064-0F44-A4A3-5DCCC62CEC0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29E4834-01C2-B54F-AB00-C5863B121A3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FA8D5C8A-94D2-7547-9EB3-1C9D8AE08F3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42FB9FE-7958-3A4F-83DD-FCEA1945AFBB}"/>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8" name="Footer Placeholder 7">
            <a:extLst>
              <a:ext uri="{FF2B5EF4-FFF2-40B4-BE49-F238E27FC236}">
                <a16:creationId xmlns:a16="http://schemas.microsoft.com/office/drawing/2014/main" id="{6FF0C25A-074C-0B4F-AFC5-7CE52CCC5D8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CEC8BA6-964B-2B4B-9632-5060BA94D27D}"/>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11321455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3FB000-9540-674D-9427-41B73B9465F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E5AD644-4A46-0A42-A86C-8DA53028B1C1}"/>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4" name="Footer Placeholder 3">
            <a:extLst>
              <a:ext uri="{FF2B5EF4-FFF2-40B4-BE49-F238E27FC236}">
                <a16:creationId xmlns:a16="http://schemas.microsoft.com/office/drawing/2014/main" id="{3B7E9B4A-3118-134E-8385-D9EF0AD2CF2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5FF4168-B0B0-5141-B37D-1A9B1D332466}"/>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1059789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87E587-34BA-F144-815B-DF74D2D17394}"/>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3" name="Footer Placeholder 2">
            <a:extLst>
              <a:ext uri="{FF2B5EF4-FFF2-40B4-BE49-F238E27FC236}">
                <a16:creationId xmlns:a16="http://schemas.microsoft.com/office/drawing/2014/main" id="{4863F21F-5EB4-DB41-B813-DA827632F8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D57F75C-D582-0145-ADD4-920958781BE8}"/>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2847561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969102-D98A-9E4F-882B-DBC3291D57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297B17BE-7982-F24E-8174-6A8344C13B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885CE4E-1689-404C-AAD9-21CAD9E5C8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69ABD0F-F8E5-5A42-9C63-F36ADFD2DAC2}"/>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6" name="Footer Placeholder 5">
            <a:extLst>
              <a:ext uri="{FF2B5EF4-FFF2-40B4-BE49-F238E27FC236}">
                <a16:creationId xmlns:a16="http://schemas.microsoft.com/office/drawing/2014/main" id="{A733EB3E-3E2A-B64F-A25B-ECCFA39CC2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6E82294-A089-C046-92DC-2A5E05CE65D2}"/>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2204387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62E4D-3DDC-2640-A97D-40D6E91D37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45BFF86-AE0D-DA4F-961D-99FBA9544F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C944979-B83A-3C41-A2E8-3EA12D623F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26C4AFD-9441-474B-980B-EBEA5DC56A59}"/>
              </a:ext>
            </a:extLst>
          </p:cNvPr>
          <p:cNvSpPr>
            <a:spLocks noGrp="1"/>
          </p:cNvSpPr>
          <p:nvPr>
            <p:ph type="dt" sz="half" idx="10"/>
          </p:nvPr>
        </p:nvSpPr>
        <p:spPr/>
        <p:txBody>
          <a:bodyPr/>
          <a:lstStyle/>
          <a:p>
            <a:fld id="{CBF995CA-1BB2-AB46-9D7D-BEBF1A6462AA}" type="datetimeFigureOut">
              <a:rPr lang="en-US" smtClean="0"/>
              <a:t>3/4/18</a:t>
            </a:fld>
            <a:endParaRPr lang="en-US"/>
          </a:p>
        </p:txBody>
      </p:sp>
      <p:sp>
        <p:nvSpPr>
          <p:cNvPr id="6" name="Footer Placeholder 5">
            <a:extLst>
              <a:ext uri="{FF2B5EF4-FFF2-40B4-BE49-F238E27FC236}">
                <a16:creationId xmlns:a16="http://schemas.microsoft.com/office/drawing/2014/main" id="{36D4E9EC-842C-624D-BEEE-FC5CB3A03B2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C05300-DD1A-F54C-AAB5-D8AADA9D0AE6}"/>
              </a:ext>
            </a:extLst>
          </p:cNvPr>
          <p:cNvSpPr>
            <a:spLocks noGrp="1"/>
          </p:cNvSpPr>
          <p:nvPr>
            <p:ph type="sldNum" sz="quarter" idx="12"/>
          </p:nvPr>
        </p:nvSpPr>
        <p:spPr/>
        <p:txBody>
          <a:bodyPr/>
          <a:lstStyle/>
          <a:p>
            <a:fld id="{17A9B8E0-3803-B24F-9201-506C595529D3}" type="slidenum">
              <a:rPr lang="en-US" smtClean="0"/>
              <a:t>‹#›</a:t>
            </a:fld>
            <a:endParaRPr lang="en-US"/>
          </a:p>
        </p:txBody>
      </p:sp>
    </p:spTree>
    <p:extLst>
      <p:ext uri="{BB962C8B-B14F-4D97-AF65-F5344CB8AC3E}">
        <p14:creationId xmlns:p14="http://schemas.microsoft.com/office/powerpoint/2010/main" val="17800891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FC5B431-301C-B447-9DB1-0D8E0D7CB08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13CBF5C-A4F9-EA4F-84D4-813449D49F9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D23481-F95C-8545-90EB-422DF7284D9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995CA-1BB2-AB46-9D7D-BEBF1A6462AA}" type="datetimeFigureOut">
              <a:rPr lang="en-US" smtClean="0"/>
              <a:t>3/4/18</a:t>
            </a:fld>
            <a:endParaRPr lang="en-US"/>
          </a:p>
        </p:txBody>
      </p:sp>
      <p:sp>
        <p:nvSpPr>
          <p:cNvPr id="5" name="Footer Placeholder 4">
            <a:extLst>
              <a:ext uri="{FF2B5EF4-FFF2-40B4-BE49-F238E27FC236}">
                <a16:creationId xmlns:a16="http://schemas.microsoft.com/office/drawing/2014/main" id="{1A96AC10-783D-0E45-8AC3-D0319FCFA5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54E22D8-7CA0-3343-B6D1-7C48FCCE7E5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A9B8E0-3803-B24F-9201-506C595529D3}" type="slidenum">
              <a:rPr lang="en-US" smtClean="0"/>
              <a:t>‹#›</a:t>
            </a:fld>
            <a:endParaRPr lang="en-US"/>
          </a:p>
        </p:txBody>
      </p:sp>
    </p:spTree>
    <p:extLst>
      <p:ext uri="{BB962C8B-B14F-4D97-AF65-F5344CB8AC3E}">
        <p14:creationId xmlns:p14="http://schemas.microsoft.com/office/powerpoint/2010/main" val="38768354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F93A5D-D6FA-2B43-9597-5F43D613C2CE}"/>
              </a:ext>
            </a:extLst>
          </p:cNvPr>
          <p:cNvSpPr>
            <a:spLocks noGrp="1"/>
          </p:cNvSpPr>
          <p:nvPr>
            <p:ph type="ctrTitle"/>
          </p:nvPr>
        </p:nvSpPr>
        <p:spPr>
          <a:xfrm>
            <a:off x="947853" y="1122363"/>
            <a:ext cx="10091853" cy="2387600"/>
          </a:xfrm>
        </p:spPr>
        <p:txBody>
          <a:bodyPr>
            <a:normAutofit/>
          </a:bodyPr>
          <a:lstStyle/>
          <a:p>
            <a:r>
              <a:rPr lang="en-US" sz="4000" b="1" dirty="0"/>
              <a:t>PPS Extract from March 2017 General Meeting</a:t>
            </a:r>
          </a:p>
        </p:txBody>
      </p:sp>
    </p:spTree>
    <p:extLst>
      <p:ext uri="{BB962C8B-B14F-4D97-AF65-F5344CB8AC3E}">
        <p14:creationId xmlns:p14="http://schemas.microsoft.com/office/powerpoint/2010/main" val="174508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18977" y="921488"/>
            <a:ext cx="11185451" cy="1417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6794" y="308749"/>
            <a:ext cx="8446405" cy="461665"/>
          </a:xfrm>
          <a:prstGeom prst="rect">
            <a:avLst/>
          </a:prstGeom>
          <a:noFill/>
        </p:spPr>
        <p:txBody>
          <a:bodyPr wrap="square" rtlCol="0">
            <a:spAutoFit/>
          </a:bodyPr>
          <a:lstStyle/>
          <a:p>
            <a:r>
              <a:rPr lang="en-AU" sz="2400" b="1" dirty="0"/>
              <a:t>PLAYER POINTS SYSTEM (PPS) FOR 2017 SEASON</a:t>
            </a:r>
          </a:p>
        </p:txBody>
      </p:sp>
      <p:pic>
        <p:nvPicPr>
          <p:cNvPr id="12" name="Picture 11"/>
          <p:cNvPicPr>
            <a:picLocks noChangeAspect="1"/>
          </p:cNvPicPr>
          <p:nvPr/>
        </p:nvPicPr>
        <p:blipFill>
          <a:blip r:embed="rId2"/>
          <a:stretch>
            <a:fillRect/>
          </a:stretch>
        </p:blipFill>
        <p:spPr>
          <a:xfrm>
            <a:off x="10040830" y="131900"/>
            <a:ext cx="1396105" cy="658425"/>
          </a:xfrm>
          <a:prstGeom prst="rect">
            <a:avLst/>
          </a:prstGeom>
        </p:spPr>
      </p:pic>
      <p:sp>
        <p:nvSpPr>
          <p:cNvPr id="2" name="TextBox 1"/>
          <p:cNvSpPr txBox="1"/>
          <p:nvPr/>
        </p:nvSpPr>
        <p:spPr>
          <a:xfrm>
            <a:off x="372153" y="1086739"/>
            <a:ext cx="11629347" cy="4801314"/>
          </a:xfrm>
          <a:prstGeom prst="rect">
            <a:avLst/>
          </a:prstGeom>
          <a:noFill/>
        </p:spPr>
        <p:txBody>
          <a:bodyPr wrap="square" rtlCol="0">
            <a:spAutoFit/>
          </a:bodyPr>
          <a:lstStyle/>
          <a:p>
            <a:r>
              <a:rPr lang="en-AU" dirty="0"/>
              <a:t>Several clubs have requested us provide a background and history to the PPS:</a:t>
            </a:r>
          </a:p>
          <a:p>
            <a:endParaRPr lang="en-AU" dirty="0"/>
          </a:p>
          <a:p>
            <a:r>
              <a:rPr lang="en-US" b="1" i="1" u="sng" dirty="0"/>
              <a:t>Background</a:t>
            </a:r>
            <a:endParaRPr lang="en-AU" i="1" u="sng" dirty="0"/>
          </a:p>
          <a:p>
            <a:pPr lvl="0"/>
            <a:r>
              <a:rPr lang="en-US" dirty="0"/>
              <a:t>After consultation with NHRU Clubs, a PPS was introduced in 2015 season.</a:t>
            </a:r>
            <a:r>
              <a:rPr lang="en-AU" dirty="0"/>
              <a:t> </a:t>
            </a:r>
            <a:r>
              <a:rPr lang="en-US" dirty="0"/>
              <a:t>This was in response to concerns that the competition was becoming lopsided with fewer clubs being competitive at the top level</a:t>
            </a:r>
            <a:r>
              <a:rPr lang="en-AU" dirty="0"/>
              <a:t>. </a:t>
            </a:r>
            <a:r>
              <a:rPr lang="en-US" dirty="0"/>
              <a:t>Significant among the causes for this development was the trend from clubs with the greater financial resources to actively recruit/import players from overseas/outside the zone</a:t>
            </a:r>
            <a:r>
              <a:rPr lang="en-AU" dirty="0"/>
              <a:t>. </a:t>
            </a:r>
            <a:r>
              <a:rPr lang="en-US" dirty="0"/>
              <a:t>Concurrently, clubs in the lower half of the competition complained about poaching of their key players by the stronger clubs. Incentives offered included (but were not limited to) potential premiership participation, future representative selection and financial incentives.</a:t>
            </a:r>
            <a:r>
              <a:rPr lang="en-AU" dirty="0"/>
              <a:t> </a:t>
            </a:r>
            <a:r>
              <a:rPr lang="en-US" dirty="0"/>
              <a:t>Consequences of these practices included the neglect of the lower grades, the neglect of junior programs and the poaching of other clubs better junior players.</a:t>
            </a:r>
            <a:endParaRPr lang="en-AU" dirty="0"/>
          </a:p>
          <a:p>
            <a:endParaRPr lang="en-AU" dirty="0"/>
          </a:p>
          <a:p>
            <a:r>
              <a:rPr lang="en-US" b="1" i="1" u="sng" dirty="0"/>
              <a:t>Preamble</a:t>
            </a:r>
            <a:endParaRPr lang="en-AU" b="1" i="1" u="sng" dirty="0"/>
          </a:p>
          <a:p>
            <a:r>
              <a:rPr lang="en-US" dirty="0"/>
              <a:t>It is considered that the participation of locals and the successful pathway for juniors is vital to the sustainability of rugby and clubs within the region. Historically it has been the ‘locals’ who have longevity with a club, that are most likely to become coaches and take on volunteer roles once their player careers are at an end. They are potentially future club sponsors or at least the Saturday afternoon spectators/supporters. Generally their association with their club is not fleeting</a:t>
            </a:r>
            <a:endParaRPr lang="en-AU" dirty="0"/>
          </a:p>
          <a:p>
            <a:r>
              <a:rPr lang="en-AU" dirty="0"/>
              <a:t> </a:t>
            </a:r>
          </a:p>
        </p:txBody>
      </p:sp>
    </p:spTree>
    <p:extLst>
      <p:ext uri="{BB962C8B-B14F-4D97-AF65-F5344CB8AC3E}">
        <p14:creationId xmlns:p14="http://schemas.microsoft.com/office/powerpoint/2010/main" val="12017589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18977" y="921488"/>
            <a:ext cx="11185451" cy="1417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6794" y="308749"/>
            <a:ext cx="8446405" cy="461665"/>
          </a:xfrm>
          <a:prstGeom prst="rect">
            <a:avLst/>
          </a:prstGeom>
          <a:noFill/>
        </p:spPr>
        <p:txBody>
          <a:bodyPr wrap="square" rtlCol="0">
            <a:spAutoFit/>
          </a:bodyPr>
          <a:lstStyle/>
          <a:p>
            <a:r>
              <a:rPr lang="en-AU" sz="2400" b="1" dirty="0"/>
              <a:t>PLAYER POINTS SYSTEM (PPS) FOR 2017 SEASON</a:t>
            </a:r>
          </a:p>
        </p:txBody>
      </p:sp>
      <p:pic>
        <p:nvPicPr>
          <p:cNvPr id="12" name="Picture 11"/>
          <p:cNvPicPr>
            <a:picLocks noChangeAspect="1"/>
          </p:cNvPicPr>
          <p:nvPr/>
        </p:nvPicPr>
        <p:blipFill>
          <a:blip r:embed="rId2"/>
          <a:stretch>
            <a:fillRect/>
          </a:stretch>
        </p:blipFill>
        <p:spPr>
          <a:xfrm>
            <a:off x="10040830" y="131900"/>
            <a:ext cx="1396105" cy="658425"/>
          </a:xfrm>
          <a:prstGeom prst="rect">
            <a:avLst/>
          </a:prstGeom>
        </p:spPr>
      </p:pic>
      <p:sp>
        <p:nvSpPr>
          <p:cNvPr id="2" name="TextBox 1"/>
          <p:cNvSpPr txBox="1"/>
          <p:nvPr/>
        </p:nvSpPr>
        <p:spPr>
          <a:xfrm>
            <a:off x="529153" y="1086739"/>
            <a:ext cx="11353682" cy="4801314"/>
          </a:xfrm>
          <a:prstGeom prst="rect">
            <a:avLst/>
          </a:prstGeom>
          <a:noFill/>
        </p:spPr>
        <p:txBody>
          <a:bodyPr wrap="square" rtlCol="0">
            <a:spAutoFit/>
          </a:bodyPr>
          <a:lstStyle/>
          <a:p>
            <a:r>
              <a:rPr lang="en-US" b="1" i="1" u="sng" dirty="0"/>
              <a:t>Aims</a:t>
            </a:r>
            <a:endParaRPr lang="en-AU" b="1" i="1" u="sng" dirty="0"/>
          </a:p>
          <a:p>
            <a:pPr marL="285750" lvl="0" indent="-285750">
              <a:buFont typeface="Wingdings" panose="05000000000000000000" pitchFamily="2" charset="2"/>
              <a:buChar char="Ø"/>
            </a:pPr>
            <a:r>
              <a:rPr lang="en-US" dirty="0"/>
              <a:t>The growth of a broad base of highly competitive clubs generation a strong and growing competition</a:t>
            </a:r>
            <a:endParaRPr lang="en-AU" dirty="0"/>
          </a:p>
          <a:p>
            <a:pPr marL="285750" lvl="0" indent="-285750">
              <a:buFont typeface="Wingdings" panose="05000000000000000000" pitchFamily="2" charset="2"/>
              <a:buChar char="Ø"/>
            </a:pPr>
            <a:r>
              <a:rPr lang="en-US" dirty="0"/>
              <a:t>Recognition that that a successful and competitive local competition overrides the success and self-interest of individual clubs</a:t>
            </a:r>
            <a:endParaRPr lang="en-AU" dirty="0"/>
          </a:p>
          <a:p>
            <a:pPr marL="285750" lvl="0" indent="-285750">
              <a:buFont typeface="Wingdings" panose="05000000000000000000" pitchFamily="2" charset="2"/>
              <a:buChar char="Ø"/>
            </a:pPr>
            <a:r>
              <a:rPr lang="en-US" dirty="0"/>
              <a:t>Nurturing of juniors to ensure the growth base is local and not dependent on the import of players</a:t>
            </a:r>
            <a:endParaRPr lang="en-AU" dirty="0"/>
          </a:p>
          <a:p>
            <a:pPr marL="285750" lvl="0" indent="-285750">
              <a:buFont typeface="Wingdings" panose="05000000000000000000" pitchFamily="2" charset="2"/>
              <a:buChar char="Ø"/>
            </a:pPr>
            <a:r>
              <a:rPr lang="en-US" dirty="0"/>
              <a:t>Limitation on the import of players from outside the region, but not exclusion, as it is recognized that often the players ‘value-add’ to the quality of the competition</a:t>
            </a:r>
            <a:endParaRPr lang="en-AU" dirty="0"/>
          </a:p>
          <a:p>
            <a:pPr marL="285750" lvl="0" indent="-285750">
              <a:buFont typeface="Wingdings" panose="05000000000000000000" pitchFamily="2" charset="2"/>
              <a:buChar char="Ø"/>
            </a:pPr>
            <a:r>
              <a:rPr lang="en-US" dirty="0"/>
              <a:t>Restrict the poaching of players from clubs within the completion</a:t>
            </a:r>
            <a:endParaRPr lang="en-AU" dirty="0"/>
          </a:p>
          <a:p>
            <a:r>
              <a:rPr lang="en-US" dirty="0"/>
              <a:t> </a:t>
            </a:r>
            <a:endParaRPr lang="en-AU" dirty="0"/>
          </a:p>
          <a:p>
            <a:r>
              <a:rPr lang="en-US" b="1" i="1" u="sng" dirty="0"/>
              <a:t>Methodology</a:t>
            </a:r>
            <a:r>
              <a:rPr lang="en-AU" b="1" i="1" u="sng" dirty="0"/>
              <a:t> - </a:t>
            </a:r>
            <a:r>
              <a:rPr lang="en-US" b="1" i="1" u="sng" dirty="0"/>
              <a:t>The three pillars of the PPS</a:t>
            </a:r>
            <a:endParaRPr lang="en-US" dirty="0"/>
          </a:p>
          <a:p>
            <a:pPr marL="342900" lvl="0" indent="-342900">
              <a:buFont typeface="+mj-lt"/>
              <a:buAutoNum type="arabicPeriod"/>
            </a:pPr>
            <a:r>
              <a:rPr lang="en-US" dirty="0"/>
              <a:t>LIMIT THE IMPORT OF PLAYERS - The intent is to control the number of players from outside the region</a:t>
            </a:r>
          </a:p>
          <a:p>
            <a:pPr marL="342900" lvl="0" indent="-342900">
              <a:buFont typeface="+mj-lt"/>
              <a:buAutoNum type="arabicPeriod"/>
            </a:pPr>
            <a:endParaRPr lang="en-AU" dirty="0"/>
          </a:p>
          <a:p>
            <a:pPr marL="342900" lvl="0" indent="-342900">
              <a:buFont typeface="+mj-lt"/>
              <a:buAutoNum type="arabicPeriod"/>
            </a:pPr>
            <a:r>
              <a:rPr lang="en-US" dirty="0"/>
              <a:t>CONTROL INTER CLUB TRANSFER OF PLAYERS - The intent is to deter the poaching of players from within the completion</a:t>
            </a:r>
            <a:endParaRPr lang="en-AU" dirty="0"/>
          </a:p>
          <a:p>
            <a:pPr marL="342900" lvl="0" indent="-342900">
              <a:buFont typeface="+mj-lt"/>
              <a:buAutoNum type="arabicPeriod"/>
            </a:pPr>
            <a:endParaRPr lang="en-US" dirty="0"/>
          </a:p>
          <a:p>
            <a:pPr marL="342900" lvl="0" indent="-342900">
              <a:buFont typeface="+mj-lt"/>
              <a:buAutoNum type="arabicPeriod"/>
            </a:pPr>
            <a:r>
              <a:rPr lang="en-US" dirty="0"/>
              <a:t>PROMOTE JUNIOR DEVELOPMENT - The intent is for clubs to develop juniors and grow their club from within its own </a:t>
            </a:r>
            <a:r>
              <a:rPr lang="en-US" dirty="0" err="1"/>
              <a:t>organisation</a:t>
            </a:r>
            <a:endParaRPr lang="en-AU" dirty="0"/>
          </a:p>
        </p:txBody>
      </p:sp>
    </p:spTree>
    <p:extLst>
      <p:ext uri="{BB962C8B-B14F-4D97-AF65-F5344CB8AC3E}">
        <p14:creationId xmlns:p14="http://schemas.microsoft.com/office/powerpoint/2010/main" val="1522483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577703" y="1403498"/>
            <a:ext cx="3919869" cy="4622448"/>
            <a:chOff x="499731" y="1453117"/>
            <a:chExt cx="3919869" cy="4622448"/>
          </a:xfrm>
        </p:grpSpPr>
        <p:sp>
          <p:nvSpPr>
            <p:cNvPr id="6" name="TextBox 5"/>
            <p:cNvSpPr txBox="1"/>
            <p:nvPr/>
          </p:nvSpPr>
          <p:spPr>
            <a:xfrm>
              <a:off x="928759" y="1453117"/>
              <a:ext cx="306181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b="1" dirty="0"/>
                <a:t>Commenced - 2015 Season</a:t>
              </a:r>
            </a:p>
          </p:txBody>
        </p:sp>
        <p:sp>
          <p:nvSpPr>
            <p:cNvPr id="7" name="TextBox 6"/>
            <p:cNvSpPr txBox="1"/>
            <p:nvPr/>
          </p:nvSpPr>
          <p:spPr>
            <a:xfrm>
              <a:off x="499731" y="2105247"/>
              <a:ext cx="3919869" cy="3970318"/>
            </a:xfrm>
            <a:prstGeom prst="rect">
              <a:avLst/>
            </a:prstGeom>
            <a:noFill/>
          </p:spPr>
          <p:txBody>
            <a:bodyPr wrap="square" rtlCol="0">
              <a:spAutoFit/>
            </a:bodyPr>
            <a:lstStyle/>
            <a:p>
              <a:r>
                <a:rPr lang="en-AU" b="1" dirty="0"/>
                <a:t>Complexity</a:t>
              </a:r>
              <a:r>
                <a:rPr lang="en-AU" dirty="0"/>
                <a:t> – 10 overall PPS categories with a total of 27 possible classifications</a:t>
              </a:r>
            </a:p>
            <a:p>
              <a:endParaRPr lang="en-AU" dirty="0"/>
            </a:p>
            <a:p>
              <a:r>
                <a:rPr lang="en-AU" b="1" dirty="0"/>
                <a:t>Points categories </a:t>
              </a:r>
              <a:r>
                <a:rPr lang="en-AU" dirty="0"/>
                <a:t>-</a:t>
              </a:r>
              <a:r>
                <a:rPr lang="en-AU" b="1" dirty="0"/>
                <a:t> </a:t>
              </a:r>
              <a:r>
                <a:rPr lang="en-AU" dirty="0"/>
                <a:t>range from nil points to 15 points based on playing level</a:t>
              </a:r>
              <a:br>
                <a:rPr lang="en-AU" dirty="0"/>
              </a:br>
              <a:br>
                <a:rPr lang="en-AU" dirty="0"/>
              </a:br>
              <a:r>
                <a:rPr lang="en-AU" b="1" dirty="0"/>
                <a:t>Subjectivity – </a:t>
              </a:r>
              <a:r>
                <a:rPr lang="en-AU" dirty="0"/>
                <a:t>High. Several ‘playing standard’ categories</a:t>
              </a:r>
              <a:r>
                <a:rPr lang="en-AU" b="1" dirty="0"/>
                <a:t> - </a:t>
              </a:r>
              <a:r>
                <a:rPr lang="en-AU" dirty="0"/>
                <a:t>zone rep equivalency, country rep equivalency, NHRU P1 equivalency and/or Shute Shield 1</a:t>
              </a:r>
              <a:r>
                <a:rPr lang="en-AU" baseline="30000" dirty="0"/>
                <a:t>st</a:t>
              </a:r>
              <a:r>
                <a:rPr lang="en-AU" dirty="0"/>
                <a:t> Grade equivalency</a:t>
              </a:r>
            </a:p>
            <a:p>
              <a:endParaRPr lang="en-AU" dirty="0"/>
            </a:p>
            <a:p>
              <a:r>
                <a:rPr lang="en-AU" b="1" dirty="0"/>
                <a:t>Points Cap </a:t>
              </a:r>
              <a:r>
                <a:rPr lang="en-AU" dirty="0"/>
                <a:t>– Only P1s and currently a 30 point cap</a:t>
              </a:r>
            </a:p>
          </p:txBody>
        </p:sp>
      </p:grpSp>
      <p:sp>
        <p:nvSpPr>
          <p:cNvPr id="8" name="Right Arrow 7"/>
          <p:cNvSpPr/>
          <p:nvPr/>
        </p:nvSpPr>
        <p:spPr>
          <a:xfrm>
            <a:off x="4949818" y="3356550"/>
            <a:ext cx="1365559" cy="78667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grpSp>
        <p:nvGrpSpPr>
          <p:cNvPr id="3" name="Group 2"/>
          <p:cNvGrpSpPr/>
          <p:nvPr/>
        </p:nvGrpSpPr>
        <p:grpSpPr>
          <a:xfrm>
            <a:off x="6767623" y="1403498"/>
            <a:ext cx="4098852" cy="4845659"/>
            <a:chOff x="6845595" y="1453117"/>
            <a:chExt cx="4098852" cy="4845659"/>
          </a:xfrm>
        </p:grpSpPr>
        <p:sp>
          <p:nvSpPr>
            <p:cNvPr id="9" name="TextBox 8"/>
            <p:cNvSpPr txBox="1"/>
            <p:nvPr/>
          </p:nvSpPr>
          <p:spPr>
            <a:xfrm>
              <a:off x="7614684" y="1453117"/>
              <a:ext cx="2381693"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b="1" dirty="0"/>
                <a:t>2017 Season &amp; Beyond</a:t>
              </a:r>
            </a:p>
          </p:txBody>
        </p:sp>
        <p:sp>
          <p:nvSpPr>
            <p:cNvPr id="10" name="TextBox 9"/>
            <p:cNvSpPr txBox="1"/>
            <p:nvPr/>
          </p:nvSpPr>
          <p:spPr>
            <a:xfrm>
              <a:off x="6845595" y="2051459"/>
              <a:ext cx="4098852" cy="4247317"/>
            </a:xfrm>
            <a:prstGeom prst="rect">
              <a:avLst/>
            </a:prstGeom>
            <a:noFill/>
          </p:spPr>
          <p:txBody>
            <a:bodyPr wrap="square" rtlCol="0">
              <a:spAutoFit/>
            </a:bodyPr>
            <a:lstStyle/>
            <a:p>
              <a:r>
                <a:rPr lang="en-AU" b="1" dirty="0"/>
                <a:t>Simplified</a:t>
              </a:r>
              <a:r>
                <a:rPr lang="en-AU" dirty="0"/>
                <a:t> – 2 overall PPS categories (local or non-local) with a total of 7 possible classifications</a:t>
              </a:r>
            </a:p>
            <a:p>
              <a:endParaRPr lang="en-AU" dirty="0"/>
            </a:p>
            <a:p>
              <a:r>
                <a:rPr lang="en-AU" b="1" dirty="0"/>
                <a:t>Points categories</a:t>
              </a:r>
              <a:r>
                <a:rPr lang="en-AU" dirty="0"/>
                <a:t> – Players are either ‘nil’ points if their local or 3, 2 or 1 points if non-local</a:t>
              </a:r>
              <a:br>
                <a:rPr lang="en-AU" dirty="0"/>
              </a:br>
              <a:br>
                <a:rPr lang="en-AU" dirty="0"/>
              </a:br>
              <a:r>
                <a:rPr lang="en-AU" b="1" dirty="0"/>
                <a:t>Subjectivity</a:t>
              </a:r>
              <a:r>
                <a:rPr lang="en-AU" dirty="0"/>
                <a:t> – Low. You are either ‘local’ to your club or ‘non-local’ to your club</a:t>
              </a:r>
            </a:p>
            <a:p>
              <a:endParaRPr lang="en-AU" dirty="0"/>
            </a:p>
            <a:p>
              <a:r>
                <a:rPr lang="en-AU" b="1" dirty="0"/>
                <a:t>Points Caps </a:t>
              </a:r>
              <a:r>
                <a:rPr lang="en-AU" dirty="0"/>
                <a:t>– A 18 point cap Covering P1 and P2 for 2017 season with P3 unlimited</a:t>
              </a:r>
            </a:p>
            <a:p>
              <a:endParaRPr lang="en-AU" dirty="0"/>
            </a:p>
            <a:p>
              <a:r>
                <a:rPr lang="en-AU" b="1" dirty="0"/>
                <a:t>PPS Auditor</a:t>
              </a:r>
              <a:r>
                <a:rPr lang="en-AU" dirty="0"/>
                <a:t> – Appointed </a:t>
              </a:r>
            </a:p>
          </p:txBody>
        </p:sp>
      </p:grpSp>
      <p:grpSp>
        <p:nvGrpSpPr>
          <p:cNvPr id="11" name="Group 10"/>
          <p:cNvGrpSpPr/>
          <p:nvPr/>
        </p:nvGrpSpPr>
        <p:grpSpPr>
          <a:xfrm>
            <a:off x="306814" y="302220"/>
            <a:ext cx="11185451" cy="757349"/>
            <a:chOff x="483831" y="169055"/>
            <a:chExt cx="11185451" cy="757349"/>
          </a:xfrm>
        </p:grpSpPr>
        <p:cxnSp>
          <p:nvCxnSpPr>
            <p:cNvPr id="12" name="Straight Connector 11"/>
            <p:cNvCxnSpPr/>
            <p:nvPr/>
          </p:nvCxnSpPr>
          <p:spPr>
            <a:xfrm>
              <a:off x="483831" y="912227"/>
              <a:ext cx="11185451" cy="14177"/>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a:stretch>
              <a:fillRect/>
            </a:stretch>
          </p:blipFill>
          <p:spPr>
            <a:xfrm>
              <a:off x="10094146" y="169055"/>
              <a:ext cx="1396105" cy="658425"/>
            </a:xfrm>
            <a:prstGeom prst="rect">
              <a:avLst/>
            </a:prstGeom>
          </p:spPr>
        </p:pic>
      </p:grpSp>
      <p:sp>
        <p:nvSpPr>
          <p:cNvPr id="15" name="TextBox 14"/>
          <p:cNvSpPr txBox="1"/>
          <p:nvPr/>
        </p:nvSpPr>
        <p:spPr>
          <a:xfrm>
            <a:off x="370644" y="411762"/>
            <a:ext cx="8446405" cy="461665"/>
          </a:xfrm>
          <a:prstGeom prst="rect">
            <a:avLst/>
          </a:prstGeom>
          <a:noFill/>
        </p:spPr>
        <p:txBody>
          <a:bodyPr wrap="square" rtlCol="0">
            <a:spAutoFit/>
          </a:bodyPr>
          <a:lstStyle/>
          <a:p>
            <a:r>
              <a:rPr lang="en-AU" sz="2400" b="1" dirty="0"/>
              <a:t>PLAYER POINTS SYSTEM (PPS) FOR 2017 SEASON</a:t>
            </a:r>
          </a:p>
        </p:txBody>
      </p:sp>
    </p:spTree>
    <p:extLst>
      <p:ext uri="{BB962C8B-B14F-4D97-AF65-F5344CB8AC3E}">
        <p14:creationId xmlns:p14="http://schemas.microsoft.com/office/powerpoint/2010/main" val="789206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p:cNvGrpSpPr/>
          <p:nvPr/>
        </p:nvGrpSpPr>
        <p:grpSpPr>
          <a:xfrm>
            <a:off x="306814" y="302220"/>
            <a:ext cx="11185451" cy="757349"/>
            <a:chOff x="483831" y="169055"/>
            <a:chExt cx="11185451" cy="757349"/>
          </a:xfrm>
        </p:grpSpPr>
        <p:cxnSp>
          <p:nvCxnSpPr>
            <p:cNvPr id="12" name="Straight Connector 11"/>
            <p:cNvCxnSpPr/>
            <p:nvPr/>
          </p:nvCxnSpPr>
          <p:spPr>
            <a:xfrm>
              <a:off x="483831" y="912227"/>
              <a:ext cx="11185451" cy="14177"/>
            </a:xfrm>
            <a:prstGeom prst="line">
              <a:avLst/>
            </a:prstGeom>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a:stretch>
              <a:fillRect/>
            </a:stretch>
          </p:blipFill>
          <p:spPr>
            <a:xfrm>
              <a:off x="10094146" y="169055"/>
              <a:ext cx="1396105" cy="658425"/>
            </a:xfrm>
            <a:prstGeom prst="rect">
              <a:avLst/>
            </a:prstGeom>
          </p:spPr>
        </p:pic>
      </p:grpSp>
      <p:sp>
        <p:nvSpPr>
          <p:cNvPr id="15" name="TextBox 14"/>
          <p:cNvSpPr txBox="1"/>
          <p:nvPr/>
        </p:nvSpPr>
        <p:spPr>
          <a:xfrm>
            <a:off x="370644" y="411762"/>
            <a:ext cx="8446405" cy="461665"/>
          </a:xfrm>
          <a:prstGeom prst="rect">
            <a:avLst/>
          </a:prstGeom>
          <a:noFill/>
        </p:spPr>
        <p:txBody>
          <a:bodyPr wrap="square" rtlCol="0">
            <a:spAutoFit/>
          </a:bodyPr>
          <a:lstStyle/>
          <a:p>
            <a:r>
              <a:rPr lang="en-AU" sz="2400" b="1" dirty="0"/>
              <a:t>PLAYER POINTS SYSTEM (PPS) FOR 2017 SEASON</a:t>
            </a:r>
          </a:p>
        </p:txBody>
      </p:sp>
      <p:graphicFrame>
        <p:nvGraphicFramePr>
          <p:cNvPr id="14" name="Table 13"/>
          <p:cNvGraphicFramePr>
            <a:graphicFrameLocks noGrp="1"/>
          </p:cNvGraphicFramePr>
          <p:nvPr>
            <p:extLst/>
          </p:nvPr>
        </p:nvGraphicFramePr>
        <p:xfrm>
          <a:off x="1335495" y="1579539"/>
          <a:ext cx="8790139" cy="3832902"/>
        </p:xfrm>
        <a:graphic>
          <a:graphicData uri="http://schemas.openxmlformats.org/drawingml/2006/table">
            <a:tbl>
              <a:tblPr/>
              <a:tblGrid>
                <a:gridCol w="2305796">
                  <a:extLst>
                    <a:ext uri="{9D8B030D-6E8A-4147-A177-3AD203B41FA5}">
                      <a16:colId xmlns:a16="http://schemas.microsoft.com/office/drawing/2014/main" val="20000"/>
                    </a:ext>
                  </a:extLst>
                </a:gridCol>
                <a:gridCol w="2303848">
                  <a:extLst>
                    <a:ext uri="{9D8B030D-6E8A-4147-A177-3AD203B41FA5}">
                      <a16:colId xmlns:a16="http://schemas.microsoft.com/office/drawing/2014/main" val="20001"/>
                    </a:ext>
                  </a:extLst>
                </a:gridCol>
                <a:gridCol w="2212554">
                  <a:extLst>
                    <a:ext uri="{9D8B030D-6E8A-4147-A177-3AD203B41FA5}">
                      <a16:colId xmlns:a16="http://schemas.microsoft.com/office/drawing/2014/main" val="20002"/>
                    </a:ext>
                  </a:extLst>
                </a:gridCol>
                <a:gridCol w="1967941">
                  <a:extLst>
                    <a:ext uri="{9D8B030D-6E8A-4147-A177-3AD203B41FA5}">
                      <a16:colId xmlns:a16="http://schemas.microsoft.com/office/drawing/2014/main" val="20003"/>
                    </a:ext>
                  </a:extLst>
                </a:gridCol>
              </a:tblGrid>
              <a:tr h="550458">
                <a:tc>
                  <a:txBody>
                    <a:bodyPr/>
                    <a:lstStyle/>
                    <a:p>
                      <a:pPr algn="l" fontAlgn="b"/>
                      <a:r>
                        <a:rPr lang="en-AU" sz="1100" b="1" i="0" u="none" strike="noStrike" dirty="0">
                          <a:solidFill>
                            <a:srgbClr val="000000"/>
                          </a:solidFill>
                          <a:effectLst/>
                          <a:latin typeface="Calibri" panose="020F0502020204030204" pitchFamily="34" charset="0"/>
                        </a:rPr>
                        <a:t> </a:t>
                      </a: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en-AU" sz="1100" b="1" i="0" u="none" strike="noStrike" dirty="0">
                          <a:solidFill>
                            <a:srgbClr val="000000"/>
                          </a:solidFill>
                          <a:effectLst/>
                          <a:latin typeface="Calibri" panose="020F0502020204030204" pitchFamily="34" charset="0"/>
                        </a:rPr>
                        <a:t>Season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547074">
                <a:tc>
                  <a:txBody>
                    <a:bodyPr/>
                    <a:lstStyle/>
                    <a:p>
                      <a:pPr algn="ctr" fontAlgn="b"/>
                      <a:r>
                        <a:rPr lang="en-AU" sz="1100" b="1" i="0" u="none" strike="noStrike">
                          <a:solidFill>
                            <a:srgbClr val="000000"/>
                          </a:solidFill>
                          <a:effectLst/>
                          <a:latin typeface="Calibri" panose="020F0502020204030204" pitchFamily="34" charset="0"/>
                        </a:rPr>
                        <a:t>Grade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547074">
                <a:tc>
                  <a:txBody>
                    <a:bodyPr/>
                    <a:lstStyle/>
                    <a:p>
                      <a:pPr algn="ctr" fontAlgn="b"/>
                      <a:r>
                        <a:rPr lang="en-AU" sz="11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547074">
                <a:tc>
                  <a:txBody>
                    <a:bodyPr/>
                    <a:lstStyle/>
                    <a:p>
                      <a:pPr algn="ctr" fontAlgn="b"/>
                      <a:r>
                        <a:rPr lang="en-AU" sz="11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547074">
                <a:tc>
                  <a:txBody>
                    <a:bodyPr/>
                    <a:lstStyle/>
                    <a:p>
                      <a:pPr algn="ctr" fontAlgn="b"/>
                      <a:r>
                        <a:rPr lang="en-AU" sz="11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547074">
                <a:tc>
                  <a:txBody>
                    <a:bodyPr/>
                    <a:lstStyle/>
                    <a:p>
                      <a:pPr algn="ctr" fontAlgn="b"/>
                      <a:r>
                        <a:rPr lang="en-AU" sz="1100" b="0" i="0" u="none" strike="noStrike">
                          <a:solidFill>
                            <a:srgbClr val="000000"/>
                          </a:solidFill>
                          <a:effectLst/>
                          <a:latin typeface="Calibri" panose="020F0502020204030204" pitchFamily="34" charset="0"/>
                        </a:rPr>
                        <a:t>Colts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547074">
                <a:tc>
                  <a:txBody>
                    <a:bodyPr/>
                    <a:lstStyle/>
                    <a:p>
                      <a:pPr algn="ctr" fontAlgn="b"/>
                      <a:r>
                        <a:rPr lang="en-AU" sz="1100" b="0" i="0" u="none" strike="noStrike">
                          <a:solidFill>
                            <a:srgbClr val="000000"/>
                          </a:solidFill>
                          <a:effectLst/>
                          <a:latin typeface="Calibri" panose="020F0502020204030204" pitchFamily="34" charset="0"/>
                        </a:rPr>
                        <a:t>Division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627162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18977" y="921488"/>
            <a:ext cx="11185451" cy="1417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6794" y="308749"/>
            <a:ext cx="8446405" cy="461665"/>
          </a:xfrm>
          <a:prstGeom prst="rect">
            <a:avLst/>
          </a:prstGeom>
          <a:noFill/>
        </p:spPr>
        <p:txBody>
          <a:bodyPr wrap="square" rtlCol="0">
            <a:spAutoFit/>
          </a:bodyPr>
          <a:lstStyle/>
          <a:p>
            <a:r>
              <a:rPr lang="en-AU" sz="2400" b="1" dirty="0"/>
              <a:t>PLAYER POINTS SYSTEM (PPS) FOR 2017 SEASON</a:t>
            </a:r>
          </a:p>
        </p:txBody>
      </p:sp>
      <p:pic>
        <p:nvPicPr>
          <p:cNvPr id="12" name="Picture 11"/>
          <p:cNvPicPr>
            <a:picLocks noChangeAspect="1"/>
          </p:cNvPicPr>
          <p:nvPr/>
        </p:nvPicPr>
        <p:blipFill>
          <a:blip r:embed="rId2"/>
          <a:stretch>
            <a:fillRect/>
          </a:stretch>
        </p:blipFill>
        <p:spPr>
          <a:xfrm>
            <a:off x="10040830" y="131900"/>
            <a:ext cx="1396105" cy="658425"/>
          </a:xfrm>
          <a:prstGeom prst="rect">
            <a:avLst/>
          </a:prstGeom>
        </p:spPr>
      </p:pic>
      <p:sp>
        <p:nvSpPr>
          <p:cNvPr id="6" name="TextBox 5"/>
          <p:cNvSpPr txBox="1"/>
          <p:nvPr/>
        </p:nvSpPr>
        <p:spPr>
          <a:xfrm>
            <a:off x="234861" y="1079216"/>
            <a:ext cx="11353682" cy="3139321"/>
          </a:xfrm>
          <a:prstGeom prst="rect">
            <a:avLst/>
          </a:prstGeom>
          <a:noFill/>
        </p:spPr>
        <p:txBody>
          <a:bodyPr wrap="square" rtlCol="0">
            <a:spAutoFit/>
          </a:bodyPr>
          <a:lstStyle/>
          <a:p>
            <a:r>
              <a:rPr lang="en-AU" dirty="0"/>
              <a:t>During the 2 x Facilitated Sessions last year (July 2016 and September 2016) the PPS for the upcoming 2017 season was discussed/debated with Clubs.</a:t>
            </a:r>
          </a:p>
          <a:p>
            <a:endParaRPr lang="en-AU" dirty="0"/>
          </a:p>
          <a:p>
            <a:r>
              <a:rPr lang="en-AU" dirty="0"/>
              <a:t>The ‘proposed’ 2017 Season PPS was originally communicated to Clubs during December 2016 as: -</a:t>
            </a:r>
          </a:p>
          <a:p>
            <a:endParaRPr lang="en-AU" dirty="0"/>
          </a:p>
          <a:p>
            <a:endParaRPr lang="en-AU" dirty="0"/>
          </a:p>
          <a:p>
            <a:endParaRPr lang="en-AU" dirty="0"/>
          </a:p>
          <a:p>
            <a:endParaRPr lang="en-AU" dirty="0"/>
          </a:p>
          <a:p>
            <a:endParaRPr lang="en-AU" dirty="0"/>
          </a:p>
          <a:p>
            <a:endParaRPr lang="en-AU" dirty="0"/>
          </a:p>
          <a:p>
            <a:endParaRPr lang="en-AU" dirty="0"/>
          </a:p>
        </p:txBody>
      </p:sp>
      <p:sp>
        <p:nvSpPr>
          <p:cNvPr id="3" name="Rectangle 1"/>
          <p:cNvSpPr>
            <a:spLocks noChangeArrowheads="1"/>
          </p:cNvSpPr>
          <p:nvPr/>
        </p:nvSpPr>
        <p:spPr bwMode="auto">
          <a:xfrm>
            <a:off x="838200" y="2117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a:ln>
                  <a:noFill/>
                </a:ln>
                <a:solidFill>
                  <a:schemeClr val="tx1"/>
                </a:solidFill>
                <a:effectLst/>
                <a:latin typeface="Calibri" panose="020F0502020204030204" pitchFamily="34" charset="0"/>
                <a:ea typeface="DengXian" panose="02010600030101010101" pitchFamily="2" charset="-122"/>
                <a:cs typeface="Calibri" panose="020F0502020204030204" pitchFamily="34" charset="0"/>
              </a:rPr>
              <a:t> </a:t>
            </a:r>
            <a:endParaRPr kumimoji="0" lang="en-AU" altLang="en-US" sz="1800" b="0" i="0" u="none" strike="noStrike" cap="none" normalizeH="0" baseline="0">
              <a:ln>
                <a:noFill/>
              </a:ln>
              <a:solidFill>
                <a:schemeClr val="tx1"/>
              </a:solidFill>
              <a:effectLst/>
              <a:latin typeface="Arial" panose="020B0604020202020204" pitchFamily="34" charset="0"/>
            </a:endParaRPr>
          </a:p>
        </p:txBody>
      </p:sp>
      <p:grpSp>
        <p:nvGrpSpPr>
          <p:cNvPr id="7" name="Group 6"/>
          <p:cNvGrpSpPr/>
          <p:nvPr/>
        </p:nvGrpSpPr>
        <p:grpSpPr>
          <a:xfrm>
            <a:off x="202153" y="2521137"/>
            <a:ext cx="11234782" cy="4061199"/>
            <a:chOff x="347330" y="1073319"/>
            <a:chExt cx="11620227" cy="2904864"/>
          </a:xfrm>
        </p:grpSpPr>
        <p:cxnSp>
          <p:nvCxnSpPr>
            <p:cNvPr id="29" name="Straight Connector 28"/>
            <p:cNvCxnSpPr/>
            <p:nvPr/>
          </p:nvCxnSpPr>
          <p:spPr>
            <a:xfrm>
              <a:off x="6151134" y="1073319"/>
              <a:ext cx="0" cy="2904864"/>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50100" y="1084521"/>
              <a:ext cx="3480893"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A - Local To Your Club</a:t>
              </a:r>
            </a:p>
          </p:txBody>
        </p:sp>
        <p:sp>
          <p:nvSpPr>
            <p:cNvPr id="31" name="TextBox 30"/>
            <p:cNvSpPr txBox="1"/>
            <p:nvPr/>
          </p:nvSpPr>
          <p:spPr>
            <a:xfrm>
              <a:off x="7368361" y="1084521"/>
              <a:ext cx="3991324"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B – Non-Local To Your Club</a:t>
              </a:r>
            </a:p>
          </p:txBody>
        </p:sp>
        <p:grpSp>
          <p:nvGrpSpPr>
            <p:cNvPr id="32" name="Group 31"/>
            <p:cNvGrpSpPr/>
            <p:nvPr/>
          </p:nvGrpSpPr>
          <p:grpSpPr>
            <a:xfrm>
              <a:off x="347330" y="1788042"/>
              <a:ext cx="5683781" cy="2084936"/>
              <a:chOff x="347331" y="1788042"/>
              <a:chExt cx="5475766" cy="2084936"/>
            </a:xfrm>
          </p:grpSpPr>
          <p:sp>
            <p:nvSpPr>
              <p:cNvPr id="33" name="TextBox 32"/>
              <p:cNvSpPr txBox="1"/>
              <p:nvPr/>
            </p:nvSpPr>
            <p:spPr>
              <a:xfrm>
                <a:off x="347331" y="1788042"/>
                <a:ext cx="2700670" cy="369332"/>
              </a:xfrm>
              <a:prstGeom prst="rect">
                <a:avLst/>
              </a:prstGeom>
              <a:noFill/>
            </p:spPr>
            <p:txBody>
              <a:bodyPr wrap="square" rtlCol="0">
                <a:spAutoFit/>
              </a:bodyPr>
              <a:lstStyle/>
              <a:p>
                <a:r>
                  <a:rPr lang="en-AU" b="1" dirty="0"/>
                  <a:t>A1 – A senior season rule</a:t>
                </a:r>
              </a:p>
            </p:txBody>
          </p:sp>
          <p:sp>
            <p:nvSpPr>
              <p:cNvPr id="34" name="TextBox 33"/>
              <p:cNvSpPr txBox="1"/>
              <p:nvPr/>
            </p:nvSpPr>
            <p:spPr>
              <a:xfrm>
                <a:off x="347331" y="2354383"/>
                <a:ext cx="4727944" cy="369332"/>
              </a:xfrm>
              <a:prstGeom prst="rect">
                <a:avLst/>
              </a:prstGeom>
              <a:noFill/>
            </p:spPr>
            <p:txBody>
              <a:bodyPr wrap="square" rtlCol="0">
                <a:spAutoFit/>
              </a:bodyPr>
              <a:lstStyle/>
              <a:p>
                <a:r>
                  <a:rPr lang="en-AU" b="1" dirty="0"/>
                  <a:t>A2 – An affiliated junior club season rule</a:t>
                </a:r>
              </a:p>
            </p:txBody>
          </p:sp>
          <p:sp>
            <p:nvSpPr>
              <p:cNvPr id="35" name="TextBox 34"/>
              <p:cNvSpPr txBox="1"/>
              <p:nvPr/>
            </p:nvSpPr>
            <p:spPr>
              <a:xfrm>
                <a:off x="347331" y="3503646"/>
                <a:ext cx="4727944" cy="369332"/>
              </a:xfrm>
              <a:prstGeom prst="rect">
                <a:avLst/>
              </a:prstGeom>
              <a:noFill/>
            </p:spPr>
            <p:txBody>
              <a:bodyPr wrap="square" rtlCol="0">
                <a:spAutoFit/>
              </a:bodyPr>
              <a:lstStyle/>
              <a:p>
                <a:r>
                  <a:rPr lang="en-AU" b="1" dirty="0"/>
                  <a:t>A4 – A Newcastle University student rule</a:t>
                </a:r>
              </a:p>
            </p:txBody>
          </p:sp>
          <p:sp>
            <p:nvSpPr>
              <p:cNvPr id="36" name="TextBox 35"/>
              <p:cNvSpPr txBox="1"/>
              <p:nvPr/>
            </p:nvSpPr>
            <p:spPr>
              <a:xfrm>
                <a:off x="4568455" y="1791586"/>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37" name="TextBox 36"/>
              <p:cNvSpPr txBox="1"/>
              <p:nvPr/>
            </p:nvSpPr>
            <p:spPr>
              <a:xfrm>
                <a:off x="4568455" y="2344110"/>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38" name="TextBox 37"/>
              <p:cNvSpPr txBox="1"/>
              <p:nvPr/>
            </p:nvSpPr>
            <p:spPr>
              <a:xfrm>
                <a:off x="4568455" y="2920769"/>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grpSp>
        <p:sp>
          <p:nvSpPr>
            <p:cNvPr id="39" name="TextBox 38"/>
            <p:cNvSpPr txBox="1"/>
            <p:nvPr/>
          </p:nvSpPr>
          <p:spPr>
            <a:xfrm>
              <a:off x="6338888" y="1806384"/>
              <a:ext cx="4542239" cy="264173"/>
            </a:xfrm>
            <a:prstGeom prst="rect">
              <a:avLst/>
            </a:prstGeom>
            <a:noFill/>
          </p:spPr>
          <p:txBody>
            <a:bodyPr wrap="square" rtlCol="0">
              <a:spAutoFit/>
            </a:bodyPr>
            <a:lstStyle/>
            <a:p>
              <a:r>
                <a:rPr lang="en-AU" b="1" dirty="0">
                  <a:highlight>
                    <a:srgbClr val="FFFF00"/>
                  </a:highlight>
                </a:rPr>
                <a:t>B1 – A player who has played 2 seasons</a:t>
              </a:r>
            </a:p>
          </p:txBody>
        </p:sp>
        <p:sp>
          <p:nvSpPr>
            <p:cNvPr id="40" name="TextBox 39"/>
            <p:cNvSpPr txBox="1"/>
            <p:nvPr/>
          </p:nvSpPr>
          <p:spPr>
            <a:xfrm>
              <a:off x="11001151" y="2354383"/>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3 Points</a:t>
              </a:r>
            </a:p>
          </p:txBody>
        </p:sp>
        <p:sp>
          <p:nvSpPr>
            <p:cNvPr id="41" name="TextBox 40"/>
            <p:cNvSpPr txBox="1"/>
            <p:nvPr/>
          </p:nvSpPr>
          <p:spPr>
            <a:xfrm>
              <a:off x="347331" y="2942132"/>
              <a:ext cx="4727944" cy="369332"/>
            </a:xfrm>
            <a:prstGeom prst="rect">
              <a:avLst/>
            </a:prstGeom>
            <a:noFill/>
          </p:spPr>
          <p:txBody>
            <a:bodyPr wrap="square" rtlCol="0">
              <a:spAutoFit/>
            </a:bodyPr>
            <a:lstStyle/>
            <a:p>
              <a:r>
                <a:rPr lang="en-AU" b="1" dirty="0"/>
                <a:t>A3 – A player ‘new to Rugby’ rule</a:t>
              </a:r>
            </a:p>
          </p:txBody>
        </p:sp>
        <p:sp>
          <p:nvSpPr>
            <p:cNvPr id="42" name="TextBox 41"/>
            <p:cNvSpPr txBox="1"/>
            <p:nvPr/>
          </p:nvSpPr>
          <p:spPr>
            <a:xfrm>
              <a:off x="4747583" y="3480613"/>
              <a:ext cx="128352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43" name="TextBox 42"/>
            <p:cNvSpPr txBox="1"/>
            <p:nvPr/>
          </p:nvSpPr>
          <p:spPr>
            <a:xfrm>
              <a:off x="6341023" y="2875786"/>
              <a:ext cx="4415925" cy="264173"/>
            </a:xfrm>
            <a:prstGeom prst="rect">
              <a:avLst/>
            </a:prstGeom>
            <a:noFill/>
          </p:spPr>
          <p:txBody>
            <a:bodyPr wrap="square" rtlCol="0">
              <a:spAutoFit/>
            </a:bodyPr>
            <a:lstStyle/>
            <a:p>
              <a:r>
                <a:rPr lang="en-AU" b="1" dirty="0">
                  <a:highlight>
                    <a:srgbClr val="FFFF00"/>
                  </a:highlight>
                </a:rPr>
                <a:t>B3 – A player who isn’t Cat A or B1/B2</a:t>
              </a:r>
            </a:p>
          </p:txBody>
        </p:sp>
        <p:sp>
          <p:nvSpPr>
            <p:cNvPr id="44" name="TextBox 43"/>
            <p:cNvSpPr txBox="1"/>
            <p:nvPr/>
          </p:nvSpPr>
          <p:spPr>
            <a:xfrm>
              <a:off x="11001152" y="1806384"/>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1 Points</a:t>
              </a:r>
            </a:p>
          </p:txBody>
        </p:sp>
        <p:sp>
          <p:nvSpPr>
            <p:cNvPr id="45" name="TextBox 44"/>
            <p:cNvSpPr txBox="1"/>
            <p:nvPr/>
          </p:nvSpPr>
          <p:spPr>
            <a:xfrm>
              <a:off x="6338888" y="2341085"/>
              <a:ext cx="4247709" cy="264173"/>
            </a:xfrm>
            <a:prstGeom prst="rect">
              <a:avLst/>
            </a:prstGeom>
            <a:noFill/>
          </p:spPr>
          <p:txBody>
            <a:bodyPr wrap="square" rtlCol="0">
              <a:spAutoFit/>
            </a:bodyPr>
            <a:lstStyle/>
            <a:p>
              <a:r>
                <a:rPr lang="en-AU" b="1" dirty="0">
                  <a:highlight>
                    <a:srgbClr val="FFFF00"/>
                  </a:highlight>
                </a:rPr>
                <a:t>B2 – A player who has played 1 season</a:t>
              </a:r>
            </a:p>
          </p:txBody>
        </p:sp>
        <p:sp>
          <p:nvSpPr>
            <p:cNvPr id="46" name="TextBox 45"/>
            <p:cNvSpPr txBox="1"/>
            <p:nvPr/>
          </p:nvSpPr>
          <p:spPr>
            <a:xfrm>
              <a:off x="11001151" y="2875786"/>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3 Points</a:t>
              </a:r>
            </a:p>
          </p:txBody>
        </p:sp>
      </p:grpSp>
    </p:spTree>
    <p:extLst>
      <p:ext uri="{BB962C8B-B14F-4D97-AF65-F5344CB8AC3E}">
        <p14:creationId xmlns:p14="http://schemas.microsoft.com/office/powerpoint/2010/main" val="1498080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18977" y="921488"/>
            <a:ext cx="11185451" cy="1417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6794" y="308749"/>
            <a:ext cx="8446405" cy="461665"/>
          </a:xfrm>
          <a:prstGeom prst="rect">
            <a:avLst/>
          </a:prstGeom>
          <a:noFill/>
        </p:spPr>
        <p:txBody>
          <a:bodyPr wrap="square" rtlCol="0">
            <a:spAutoFit/>
          </a:bodyPr>
          <a:lstStyle/>
          <a:p>
            <a:r>
              <a:rPr lang="en-AU" sz="2400" b="1" dirty="0"/>
              <a:t>PLAYER POINTS SYSTEM (PPS) FOR 2017 SEASON</a:t>
            </a:r>
          </a:p>
        </p:txBody>
      </p:sp>
      <p:pic>
        <p:nvPicPr>
          <p:cNvPr id="12" name="Picture 11"/>
          <p:cNvPicPr>
            <a:picLocks noChangeAspect="1"/>
          </p:cNvPicPr>
          <p:nvPr/>
        </p:nvPicPr>
        <p:blipFill>
          <a:blip r:embed="rId2"/>
          <a:stretch>
            <a:fillRect/>
          </a:stretch>
        </p:blipFill>
        <p:spPr>
          <a:xfrm>
            <a:off x="10040830" y="131900"/>
            <a:ext cx="1396105" cy="658425"/>
          </a:xfrm>
          <a:prstGeom prst="rect">
            <a:avLst/>
          </a:prstGeom>
        </p:spPr>
      </p:pic>
      <p:sp>
        <p:nvSpPr>
          <p:cNvPr id="6" name="TextBox 5"/>
          <p:cNvSpPr txBox="1"/>
          <p:nvPr/>
        </p:nvSpPr>
        <p:spPr>
          <a:xfrm>
            <a:off x="234861" y="1079216"/>
            <a:ext cx="11353682" cy="369332"/>
          </a:xfrm>
          <a:prstGeom prst="rect">
            <a:avLst/>
          </a:prstGeom>
          <a:noFill/>
        </p:spPr>
        <p:txBody>
          <a:bodyPr wrap="square" rtlCol="0">
            <a:spAutoFit/>
          </a:bodyPr>
          <a:lstStyle/>
          <a:p>
            <a:r>
              <a:rPr lang="en-AU" dirty="0"/>
              <a:t>The ‘proposed’ 2017 Season PPS was subsequently </a:t>
            </a:r>
            <a:r>
              <a:rPr lang="en-AU" u="sng" dirty="0"/>
              <a:t>amended</a:t>
            </a:r>
            <a:r>
              <a:rPr lang="en-AU" dirty="0"/>
              <a:t> at the second NHRU January 2017 Board Meeting: -</a:t>
            </a:r>
          </a:p>
        </p:txBody>
      </p:sp>
      <p:sp>
        <p:nvSpPr>
          <p:cNvPr id="3" name="Rectangle 1"/>
          <p:cNvSpPr>
            <a:spLocks noChangeArrowheads="1"/>
          </p:cNvSpPr>
          <p:nvPr/>
        </p:nvSpPr>
        <p:spPr bwMode="auto">
          <a:xfrm>
            <a:off x="838200" y="2117725"/>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AU" altLang="en-US" sz="1100" b="0" i="0" u="none" strike="noStrike" cap="none" normalizeH="0" baseline="0">
                <a:ln>
                  <a:noFill/>
                </a:ln>
                <a:solidFill>
                  <a:schemeClr val="tx1"/>
                </a:solidFill>
                <a:effectLst/>
                <a:latin typeface="Calibri" panose="020F0502020204030204" pitchFamily="34" charset="0"/>
                <a:ea typeface="DengXian" panose="02010600030101010101" pitchFamily="2" charset="-122"/>
                <a:cs typeface="Calibri" panose="020F0502020204030204" pitchFamily="34" charset="0"/>
              </a:rPr>
              <a:t> </a:t>
            </a:r>
            <a:endParaRPr kumimoji="0" lang="en-AU" altLang="en-US" sz="1800" b="0" i="0" u="none" strike="noStrike" cap="none" normalizeH="0" baseline="0">
              <a:ln>
                <a:noFill/>
              </a:ln>
              <a:solidFill>
                <a:schemeClr val="tx1"/>
              </a:solidFill>
              <a:effectLst/>
              <a:latin typeface="Arial" panose="020B0604020202020204" pitchFamily="34" charset="0"/>
            </a:endParaRPr>
          </a:p>
        </p:txBody>
      </p:sp>
      <p:grpSp>
        <p:nvGrpSpPr>
          <p:cNvPr id="7" name="Group 6"/>
          <p:cNvGrpSpPr/>
          <p:nvPr/>
        </p:nvGrpSpPr>
        <p:grpSpPr>
          <a:xfrm>
            <a:off x="234861" y="1741208"/>
            <a:ext cx="11234782" cy="4061199"/>
            <a:chOff x="347330" y="1073319"/>
            <a:chExt cx="11620227" cy="2904864"/>
          </a:xfrm>
        </p:grpSpPr>
        <p:cxnSp>
          <p:nvCxnSpPr>
            <p:cNvPr id="29" name="Straight Connector 28"/>
            <p:cNvCxnSpPr/>
            <p:nvPr/>
          </p:nvCxnSpPr>
          <p:spPr>
            <a:xfrm>
              <a:off x="6151134" y="1073319"/>
              <a:ext cx="0" cy="2904864"/>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p:cNvSpPr txBox="1"/>
            <p:nvPr/>
          </p:nvSpPr>
          <p:spPr>
            <a:xfrm>
              <a:off x="850100" y="1084521"/>
              <a:ext cx="3480893"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A - Local To Your Club</a:t>
              </a:r>
            </a:p>
          </p:txBody>
        </p:sp>
        <p:sp>
          <p:nvSpPr>
            <p:cNvPr id="31" name="TextBox 30"/>
            <p:cNvSpPr txBox="1"/>
            <p:nvPr/>
          </p:nvSpPr>
          <p:spPr>
            <a:xfrm>
              <a:off x="7368361" y="1084521"/>
              <a:ext cx="3991324"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B – Non-Local To Your Club</a:t>
              </a:r>
            </a:p>
          </p:txBody>
        </p:sp>
        <p:grpSp>
          <p:nvGrpSpPr>
            <p:cNvPr id="32" name="Group 31"/>
            <p:cNvGrpSpPr/>
            <p:nvPr/>
          </p:nvGrpSpPr>
          <p:grpSpPr>
            <a:xfrm>
              <a:off x="347330" y="1788042"/>
              <a:ext cx="5683781" cy="2084936"/>
              <a:chOff x="347331" y="1788042"/>
              <a:chExt cx="5475766" cy="2084936"/>
            </a:xfrm>
          </p:grpSpPr>
          <p:sp>
            <p:nvSpPr>
              <p:cNvPr id="33" name="TextBox 32"/>
              <p:cNvSpPr txBox="1"/>
              <p:nvPr/>
            </p:nvSpPr>
            <p:spPr>
              <a:xfrm>
                <a:off x="347331" y="1788042"/>
                <a:ext cx="2700670" cy="369332"/>
              </a:xfrm>
              <a:prstGeom prst="rect">
                <a:avLst/>
              </a:prstGeom>
              <a:noFill/>
            </p:spPr>
            <p:txBody>
              <a:bodyPr wrap="square" rtlCol="0">
                <a:spAutoFit/>
              </a:bodyPr>
              <a:lstStyle/>
              <a:p>
                <a:r>
                  <a:rPr lang="en-AU" b="1" dirty="0"/>
                  <a:t>A1 – A senior season rule</a:t>
                </a:r>
              </a:p>
            </p:txBody>
          </p:sp>
          <p:sp>
            <p:nvSpPr>
              <p:cNvPr id="34" name="TextBox 33"/>
              <p:cNvSpPr txBox="1"/>
              <p:nvPr/>
            </p:nvSpPr>
            <p:spPr>
              <a:xfrm>
                <a:off x="347331" y="2354383"/>
                <a:ext cx="4727944" cy="369332"/>
              </a:xfrm>
              <a:prstGeom prst="rect">
                <a:avLst/>
              </a:prstGeom>
              <a:noFill/>
            </p:spPr>
            <p:txBody>
              <a:bodyPr wrap="square" rtlCol="0">
                <a:spAutoFit/>
              </a:bodyPr>
              <a:lstStyle/>
              <a:p>
                <a:r>
                  <a:rPr lang="en-AU" b="1" dirty="0"/>
                  <a:t>A2 – An affiliated junior club season rule</a:t>
                </a:r>
              </a:p>
            </p:txBody>
          </p:sp>
          <p:sp>
            <p:nvSpPr>
              <p:cNvPr id="35" name="TextBox 34"/>
              <p:cNvSpPr txBox="1"/>
              <p:nvPr/>
            </p:nvSpPr>
            <p:spPr>
              <a:xfrm>
                <a:off x="347331" y="3503646"/>
                <a:ext cx="4727944" cy="369332"/>
              </a:xfrm>
              <a:prstGeom prst="rect">
                <a:avLst/>
              </a:prstGeom>
              <a:noFill/>
            </p:spPr>
            <p:txBody>
              <a:bodyPr wrap="square" rtlCol="0">
                <a:spAutoFit/>
              </a:bodyPr>
              <a:lstStyle/>
              <a:p>
                <a:r>
                  <a:rPr lang="en-AU" b="1" dirty="0"/>
                  <a:t>A4 – A Newcastle University student rule</a:t>
                </a:r>
              </a:p>
            </p:txBody>
          </p:sp>
          <p:sp>
            <p:nvSpPr>
              <p:cNvPr id="36" name="TextBox 35"/>
              <p:cNvSpPr txBox="1"/>
              <p:nvPr/>
            </p:nvSpPr>
            <p:spPr>
              <a:xfrm>
                <a:off x="4568455" y="1791586"/>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37" name="TextBox 36"/>
              <p:cNvSpPr txBox="1"/>
              <p:nvPr/>
            </p:nvSpPr>
            <p:spPr>
              <a:xfrm>
                <a:off x="4568455" y="2344110"/>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38" name="TextBox 37"/>
              <p:cNvSpPr txBox="1"/>
              <p:nvPr/>
            </p:nvSpPr>
            <p:spPr>
              <a:xfrm>
                <a:off x="4568455" y="2920769"/>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grpSp>
        <p:sp>
          <p:nvSpPr>
            <p:cNvPr id="39" name="TextBox 38"/>
            <p:cNvSpPr txBox="1"/>
            <p:nvPr/>
          </p:nvSpPr>
          <p:spPr>
            <a:xfrm>
              <a:off x="6338888" y="1806384"/>
              <a:ext cx="4542239" cy="264173"/>
            </a:xfrm>
            <a:prstGeom prst="rect">
              <a:avLst/>
            </a:prstGeom>
            <a:noFill/>
          </p:spPr>
          <p:txBody>
            <a:bodyPr wrap="square" rtlCol="0">
              <a:spAutoFit/>
            </a:bodyPr>
            <a:lstStyle/>
            <a:p>
              <a:r>
                <a:rPr lang="en-AU" b="1" dirty="0">
                  <a:highlight>
                    <a:srgbClr val="FFFF00"/>
                  </a:highlight>
                </a:rPr>
                <a:t>B1 – A player who has played 2 seasons</a:t>
              </a:r>
            </a:p>
          </p:txBody>
        </p:sp>
        <p:sp>
          <p:nvSpPr>
            <p:cNvPr id="40" name="TextBox 39"/>
            <p:cNvSpPr txBox="1"/>
            <p:nvPr/>
          </p:nvSpPr>
          <p:spPr>
            <a:xfrm>
              <a:off x="11001151" y="2354383"/>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2 Points</a:t>
              </a:r>
            </a:p>
          </p:txBody>
        </p:sp>
        <p:sp>
          <p:nvSpPr>
            <p:cNvPr id="41" name="TextBox 40"/>
            <p:cNvSpPr txBox="1"/>
            <p:nvPr/>
          </p:nvSpPr>
          <p:spPr>
            <a:xfrm>
              <a:off x="347331" y="2942132"/>
              <a:ext cx="4727944" cy="369332"/>
            </a:xfrm>
            <a:prstGeom prst="rect">
              <a:avLst/>
            </a:prstGeom>
            <a:noFill/>
          </p:spPr>
          <p:txBody>
            <a:bodyPr wrap="square" rtlCol="0">
              <a:spAutoFit/>
            </a:bodyPr>
            <a:lstStyle/>
            <a:p>
              <a:r>
                <a:rPr lang="en-AU" b="1" dirty="0"/>
                <a:t>A3 – A player ‘new to Rugby’ rule</a:t>
              </a:r>
            </a:p>
          </p:txBody>
        </p:sp>
        <p:sp>
          <p:nvSpPr>
            <p:cNvPr id="42" name="TextBox 41"/>
            <p:cNvSpPr txBox="1"/>
            <p:nvPr/>
          </p:nvSpPr>
          <p:spPr>
            <a:xfrm>
              <a:off x="4747583" y="3480613"/>
              <a:ext cx="128352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43" name="TextBox 42"/>
            <p:cNvSpPr txBox="1"/>
            <p:nvPr/>
          </p:nvSpPr>
          <p:spPr>
            <a:xfrm>
              <a:off x="6341023" y="2875786"/>
              <a:ext cx="4415925" cy="264173"/>
            </a:xfrm>
            <a:prstGeom prst="rect">
              <a:avLst/>
            </a:prstGeom>
            <a:noFill/>
          </p:spPr>
          <p:txBody>
            <a:bodyPr wrap="square" rtlCol="0">
              <a:spAutoFit/>
            </a:bodyPr>
            <a:lstStyle/>
            <a:p>
              <a:r>
                <a:rPr lang="en-AU" b="1" dirty="0">
                  <a:highlight>
                    <a:srgbClr val="FFFF00"/>
                  </a:highlight>
                </a:rPr>
                <a:t>B3 – A player who isn’t Cat A or B1/B2</a:t>
              </a:r>
            </a:p>
          </p:txBody>
        </p:sp>
        <p:sp>
          <p:nvSpPr>
            <p:cNvPr id="44" name="TextBox 43"/>
            <p:cNvSpPr txBox="1"/>
            <p:nvPr/>
          </p:nvSpPr>
          <p:spPr>
            <a:xfrm>
              <a:off x="11001152" y="1806384"/>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1 Points</a:t>
              </a:r>
            </a:p>
          </p:txBody>
        </p:sp>
        <p:sp>
          <p:nvSpPr>
            <p:cNvPr id="45" name="TextBox 44"/>
            <p:cNvSpPr txBox="1"/>
            <p:nvPr/>
          </p:nvSpPr>
          <p:spPr>
            <a:xfrm>
              <a:off x="6338888" y="2341085"/>
              <a:ext cx="4247709" cy="264173"/>
            </a:xfrm>
            <a:prstGeom prst="rect">
              <a:avLst/>
            </a:prstGeom>
            <a:noFill/>
          </p:spPr>
          <p:txBody>
            <a:bodyPr wrap="square" rtlCol="0">
              <a:spAutoFit/>
            </a:bodyPr>
            <a:lstStyle/>
            <a:p>
              <a:r>
                <a:rPr lang="en-AU" b="1" dirty="0">
                  <a:highlight>
                    <a:srgbClr val="FFFF00"/>
                  </a:highlight>
                </a:rPr>
                <a:t>B2 – A player who has played 1 season</a:t>
              </a:r>
            </a:p>
          </p:txBody>
        </p:sp>
        <p:sp>
          <p:nvSpPr>
            <p:cNvPr id="46" name="TextBox 45"/>
            <p:cNvSpPr txBox="1"/>
            <p:nvPr/>
          </p:nvSpPr>
          <p:spPr>
            <a:xfrm>
              <a:off x="11001151" y="2875786"/>
              <a:ext cx="966405" cy="26417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highlight>
                    <a:srgbClr val="FFFF00"/>
                  </a:highlight>
                </a:rPr>
                <a:t>3 Points</a:t>
              </a:r>
            </a:p>
          </p:txBody>
        </p:sp>
      </p:grpSp>
    </p:spTree>
    <p:extLst>
      <p:ext uri="{BB962C8B-B14F-4D97-AF65-F5344CB8AC3E}">
        <p14:creationId xmlns:p14="http://schemas.microsoft.com/office/powerpoint/2010/main" val="1247827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6151134" y="1073319"/>
            <a:ext cx="0" cy="2904864"/>
          </a:xfrm>
          <a:prstGeom prst="line">
            <a:avLst/>
          </a:prstGeom>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197933" y="1084521"/>
            <a:ext cx="313306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A - Local To Your Club</a:t>
            </a:r>
          </a:p>
        </p:txBody>
      </p:sp>
      <p:sp>
        <p:nvSpPr>
          <p:cNvPr id="14" name="TextBox 13"/>
          <p:cNvSpPr txBox="1"/>
          <p:nvPr/>
        </p:nvSpPr>
        <p:spPr>
          <a:xfrm>
            <a:off x="7368361" y="1084521"/>
            <a:ext cx="3632791"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AU" b="1" dirty="0"/>
              <a:t>Category B – Non-Local To Your Club</a:t>
            </a:r>
          </a:p>
        </p:txBody>
      </p:sp>
      <p:grpSp>
        <p:nvGrpSpPr>
          <p:cNvPr id="20" name="Group 19"/>
          <p:cNvGrpSpPr/>
          <p:nvPr/>
        </p:nvGrpSpPr>
        <p:grpSpPr>
          <a:xfrm>
            <a:off x="347330" y="1788042"/>
            <a:ext cx="5683781" cy="2084936"/>
            <a:chOff x="347331" y="1788042"/>
            <a:chExt cx="5475766" cy="2084936"/>
          </a:xfrm>
        </p:grpSpPr>
        <p:sp>
          <p:nvSpPr>
            <p:cNvPr id="11" name="TextBox 10"/>
            <p:cNvSpPr txBox="1"/>
            <p:nvPr/>
          </p:nvSpPr>
          <p:spPr>
            <a:xfrm>
              <a:off x="347331" y="1788042"/>
              <a:ext cx="2700670" cy="369332"/>
            </a:xfrm>
            <a:prstGeom prst="rect">
              <a:avLst/>
            </a:prstGeom>
            <a:noFill/>
          </p:spPr>
          <p:txBody>
            <a:bodyPr wrap="square" rtlCol="0">
              <a:spAutoFit/>
            </a:bodyPr>
            <a:lstStyle/>
            <a:p>
              <a:r>
                <a:rPr lang="en-AU" b="1" dirty="0"/>
                <a:t>A1 – A senior season rule</a:t>
              </a:r>
            </a:p>
          </p:txBody>
        </p:sp>
        <p:sp>
          <p:nvSpPr>
            <p:cNvPr id="12" name="TextBox 11"/>
            <p:cNvSpPr txBox="1"/>
            <p:nvPr/>
          </p:nvSpPr>
          <p:spPr>
            <a:xfrm>
              <a:off x="347331" y="2354383"/>
              <a:ext cx="4727944" cy="369332"/>
            </a:xfrm>
            <a:prstGeom prst="rect">
              <a:avLst/>
            </a:prstGeom>
            <a:noFill/>
          </p:spPr>
          <p:txBody>
            <a:bodyPr wrap="square" rtlCol="0">
              <a:spAutoFit/>
            </a:bodyPr>
            <a:lstStyle/>
            <a:p>
              <a:r>
                <a:rPr lang="en-AU" b="1" dirty="0"/>
                <a:t>A2 – An affiliated junior club season rule</a:t>
              </a:r>
            </a:p>
          </p:txBody>
        </p:sp>
        <p:sp>
          <p:nvSpPr>
            <p:cNvPr id="13" name="TextBox 12"/>
            <p:cNvSpPr txBox="1"/>
            <p:nvPr/>
          </p:nvSpPr>
          <p:spPr>
            <a:xfrm>
              <a:off x="347331" y="3503646"/>
              <a:ext cx="4727944" cy="369332"/>
            </a:xfrm>
            <a:prstGeom prst="rect">
              <a:avLst/>
            </a:prstGeom>
            <a:noFill/>
          </p:spPr>
          <p:txBody>
            <a:bodyPr wrap="square" rtlCol="0">
              <a:spAutoFit/>
            </a:bodyPr>
            <a:lstStyle/>
            <a:p>
              <a:r>
                <a:rPr lang="en-AU" b="1" dirty="0"/>
                <a:t>A4 – A Newcastle University student rule</a:t>
              </a:r>
            </a:p>
          </p:txBody>
        </p:sp>
        <p:sp>
          <p:nvSpPr>
            <p:cNvPr id="17" name="TextBox 16"/>
            <p:cNvSpPr txBox="1"/>
            <p:nvPr/>
          </p:nvSpPr>
          <p:spPr>
            <a:xfrm>
              <a:off x="4568455" y="1791586"/>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18" name="TextBox 17"/>
            <p:cNvSpPr txBox="1"/>
            <p:nvPr/>
          </p:nvSpPr>
          <p:spPr>
            <a:xfrm>
              <a:off x="4568455" y="2344110"/>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sp>
          <p:nvSpPr>
            <p:cNvPr id="19" name="TextBox 18"/>
            <p:cNvSpPr txBox="1"/>
            <p:nvPr/>
          </p:nvSpPr>
          <p:spPr>
            <a:xfrm>
              <a:off x="4568455" y="2920769"/>
              <a:ext cx="1254642"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grpSp>
      <p:sp>
        <p:nvSpPr>
          <p:cNvPr id="21" name="TextBox 20"/>
          <p:cNvSpPr txBox="1"/>
          <p:nvPr/>
        </p:nvSpPr>
        <p:spPr>
          <a:xfrm>
            <a:off x="6338888" y="1806384"/>
            <a:ext cx="4247709" cy="369332"/>
          </a:xfrm>
          <a:prstGeom prst="rect">
            <a:avLst/>
          </a:prstGeom>
          <a:noFill/>
        </p:spPr>
        <p:txBody>
          <a:bodyPr wrap="square" rtlCol="0">
            <a:spAutoFit/>
          </a:bodyPr>
          <a:lstStyle/>
          <a:p>
            <a:r>
              <a:rPr lang="en-AU" b="1" dirty="0"/>
              <a:t>B1 – A player who has played 2 seasons</a:t>
            </a:r>
          </a:p>
        </p:txBody>
      </p:sp>
      <p:sp>
        <p:nvSpPr>
          <p:cNvPr id="25" name="TextBox 24"/>
          <p:cNvSpPr txBox="1"/>
          <p:nvPr/>
        </p:nvSpPr>
        <p:spPr>
          <a:xfrm>
            <a:off x="11001151" y="2354383"/>
            <a:ext cx="96640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2 Points</a:t>
            </a:r>
          </a:p>
        </p:txBody>
      </p:sp>
      <p:grpSp>
        <p:nvGrpSpPr>
          <p:cNvPr id="30" name="Group 29"/>
          <p:cNvGrpSpPr/>
          <p:nvPr/>
        </p:nvGrpSpPr>
        <p:grpSpPr>
          <a:xfrm>
            <a:off x="448581" y="157050"/>
            <a:ext cx="11185451" cy="757349"/>
            <a:chOff x="483831" y="169055"/>
            <a:chExt cx="11185451" cy="757349"/>
          </a:xfrm>
        </p:grpSpPr>
        <p:cxnSp>
          <p:nvCxnSpPr>
            <p:cNvPr id="31" name="Straight Connector 30"/>
            <p:cNvCxnSpPr/>
            <p:nvPr/>
          </p:nvCxnSpPr>
          <p:spPr>
            <a:xfrm>
              <a:off x="483831" y="912227"/>
              <a:ext cx="11185451" cy="14177"/>
            </a:xfrm>
            <a:prstGeom prst="line">
              <a:avLst/>
            </a:prstGeom>
          </p:spPr>
          <p:style>
            <a:lnRef idx="1">
              <a:schemeClr val="accent1"/>
            </a:lnRef>
            <a:fillRef idx="0">
              <a:schemeClr val="accent1"/>
            </a:fillRef>
            <a:effectRef idx="0">
              <a:schemeClr val="accent1"/>
            </a:effectRef>
            <a:fontRef idx="minor">
              <a:schemeClr val="tx1"/>
            </a:fontRef>
          </p:style>
        </p:cxnSp>
        <p:pic>
          <p:nvPicPr>
            <p:cNvPr id="32" name="Picture 31"/>
            <p:cNvPicPr>
              <a:picLocks noChangeAspect="1"/>
            </p:cNvPicPr>
            <p:nvPr/>
          </p:nvPicPr>
          <p:blipFill>
            <a:blip r:embed="rId2"/>
            <a:stretch>
              <a:fillRect/>
            </a:stretch>
          </p:blipFill>
          <p:spPr>
            <a:xfrm>
              <a:off x="10094146" y="169055"/>
              <a:ext cx="1396105" cy="658425"/>
            </a:xfrm>
            <a:prstGeom prst="rect">
              <a:avLst/>
            </a:prstGeom>
          </p:spPr>
        </p:pic>
      </p:grpSp>
      <p:sp>
        <p:nvSpPr>
          <p:cNvPr id="22" name="TextBox 21"/>
          <p:cNvSpPr txBox="1"/>
          <p:nvPr/>
        </p:nvSpPr>
        <p:spPr>
          <a:xfrm>
            <a:off x="347331" y="2942132"/>
            <a:ext cx="4727944" cy="369332"/>
          </a:xfrm>
          <a:prstGeom prst="rect">
            <a:avLst/>
          </a:prstGeom>
          <a:noFill/>
        </p:spPr>
        <p:txBody>
          <a:bodyPr wrap="square" rtlCol="0">
            <a:spAutoFit/>
          </a:bodyPr>
          <a:lstStyle/>
          <a:p>
            <a:r>
              <a:rPr lang="en-AU" b="1" dirty="0"/>
              <a:t>A3 – A player ‘new to Rugby’ rule</a:t>
            </a:r>
          </a:p>
        </p:txBody>
      </p:sp>
      <p:sp>
        <p:nvSpPr>
          <p:cNvPr id="24" name="TextBox 23"/>
          <p:cNvSpPr txBox="1"/>
          <p:nvPr/>
        </p:nvSpPr>
        <p:spPr>
          <a:xfrm>
            <a:off x="4747583" y="3480613"/>
            <a:ext cx="1283528"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Nil Points</a:t>
            </a:r>
          </a:p>
        </p:txBody>
      </p:sp>
      <p:graphicFrame>
        <p:nvGraphicFramePr>
          <p:cNvPr id="5" name="Table 4"/>
          <p:cNvGraphicFramePr>
            <a:graphicFrameLocks noGrp="1"/>
          </p:cNvGraphicFramePr>
          <p:nvPr>
            <p:extLst/>
          </p:nvPr>
        </p:nvGraphicFramePr>
        <p:xfrm>
          <a:off x="2539008" y="4161375"/>
          <a:ext cx="6926434" cy="2416749"/>
        </p:xfrm>
        <a:graphic>
          <a:graphicData uri="http://schemas.openxmlformats.org/drawingml/2006/table">
            <a:tbl>
              <a:tblPr/>
              <a:tblGrid>
                <a:gridCol w="1816916">
                  <a:extLst>
                    <a:ext uri="{9D8B030D-6E8A-4147-A177-3AD203B41FA5}">
                      <a16:colId xmlns:a16="http://schemas.microsoft.com/office/drawing/2014/main" val="20000"/>
                    </a:ext>
                  </a:extLst>
                </a:gridCol>
                <a:gridCol w="1815381">
                  <a:extLst>
                    <a:ext uri="{9D8B030D-6E8A-4147-A177-3AD203B41FA5}">
                      <a16:colId xmlns:a16="http://schemas.microsoft.com/office/drawing/2014/main" val="20001"/>
                    </a:ext>
                  </a:extLst>
                </a:gridCol>
                <a:gridCol w="1743443">
                  <a:extLst>
                    <a:ext uri="{9D8B030D-6E8A-4147-A177-3AD203B41FA5}">
                      <a16:colId xmlns:a16="http://schemas.microsoft.com/office/drawing/2014/main" val="20002"/>
                    </a:ext>
                  </a:extLst>
                </a:gridCol>
                <a:gridCol w="1550694">
                  <a:extLst>
                    <a:ext uri="{9D8B030D-6E8A-4147-A177-3AD203B41FA5}">
                      <a16:colId xmlns:a16="http://schemas.microsoft.com/office/drawing/2014/main" val="20003"/>
                    </a:ext>
                  </a:extLst>
                </a:gridCol>
              </a:tblGrid>
              <a:tr h="347079">
                <a:tc>
                  <a:txBody>
                    <a:bodyPr/>
                    <a:lstStyle/>
                    <a:p>
                      <a:pPr algn="l" fontAlgn="b"/>
                      <a:r>
                        <a:rPr lang="en-AU" sz="1100" b="1" i="0" u="none" strike="noStrike" dirty="0">
                          <a:solidFill>
                            <a:srgbClr val="000000"/>
                          </a:solidFill>
                          <a:effectLst/>
                          <a:latin typeface="Calibri" panose="020F0502020204030204" pitchFamily="34" charset="0"/>
                        </a:rPr>
                        <a:t> </a:t>
                      </a:r>
                    </a:p>
                  </a:txBody>
                  <a:tcPr marL="6350" marR="6350" marT="6350"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gridSpan="3">
                  <a:txBody>
                    <a:bodyPr/>
                    <a:lstStyle/>
                    <a:p>
                      <a:pPr algn="ctr" fontAlgn="b"/>
                      <a:r>
                        <a:rPr lang="en-AU" sz="1100" b="1" i="0" u="none" strike="noStrike" dirty="0">
                          <a:solidFill>
                            <a:srgbClr val="000000"/>
                          </a:solidFill>
                          <a:effectLst/>
                          <a:latin typeface="Calibri" panose="020F0502020204030204" pitchFamily="34" charset="0"/>
                        </a:rPr>
                        <a:t>Season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AU"/>
                    </a:p>
                  </a:txBody>
                  <a:tcPr/>
                </a:tc>
                <a:tc hMerge="1">
                  <a:txBody>
                    <a:bodyPr/>
                    <a:lstStyle/>
                    <a:p>
                      <a:endParaRPr lang="en-AU"/>
                    </a:p>
                  </a:txBody>
                  <a:tcPr/>
                </a:tc>
                <a:extLst>
                  <a:ext uri="{0D108BD9-81ED-4DB2-BD59-A6C34878D82A}">
                    <a16:rowId xmlns:a16="http://schemas.microsoft.com/office/drawing/2014/main" val="10000"/>
                  </a:ext>
                </a:extLst>
              </a:tr>
              <a:tr h="344945">
                <a:tc>
                  <a:txBody>
                    <a:bodyPr/>
                    <a:lstStyle/>
                    <a:p>
                      <a:pPr algn="ctr" fontAlgn="b"/>
                      <a:r>
                        <a:rPr lang="en-AU" sz="1100" b="1" i="0" u="none" strike="noStrike">
                          <a:solidFill>
                            <a:srgbClr val="000000"/>
                          </a:solidFill>
                          <a:effectLst/>
                          <a:latin typeface="Calibri" panose="020F0502020204030204" pitchFamily="34" charset="0"/>
                        </a:rPr>
                        <a:t>Grade</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1" i="0" u="none" strike="noStrike">
                          <a:solidFill>
                            <a:srgbClr val="000000"/>
                          </a:solidFill>
                          <a:effectLst/>
                          <a:latin typeface="Calibri" panose="020F0502020204030204" pitchFamily="34" charset="0"/>
                        </a:rPr>
                        <a:t>2017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344945">
                <a:tc>
                  <a:txBody>
                    <a:bodyPr/>
                    <a:lstStyle/>
                    <a:p>
                      <a:pPr algn="ctr" fontAlgn="b"/>
                      <a:r>
                        <a:rPr lang="en-AU" sz="1100" b="0" i="0" u="none" strike="noStrike">
                          <a:solidFill>
                            <a:srgbClr val="000000"/>
                          </a:solidFill>
                          <a:effectLst/>
                          <a:latin typeface="Calibri" panose="020F0502020204030204" pitchFamily="34" charset="0"/>
                        </a:rPr>
                        <a:t>P1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30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44945">
                <a:tc>
                  <a:txBody>
                    <a:bodyPr/>
                    <a:lstStyle/>
                    <a:p>
                      <a:pPr algn="ctr" fontAlgn="b"/>
                      <a:r>
                        <a:rPr lang="en-AU" sz="1100" b="0" i="0" u="none" strike="noStrike">
                          <a:solidFill>
                            <a:srgbClr val="000000"/>
                          </a:solidFill>
                          <a:effectLst/>
                          <a:latin typeface="Calibri" panose="020F0502020204030204" pitchFamily="34" charset="0"/>
                        </a:rPr>
                        <a:t>P2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344945">
                <a:tc>
                  <a:txBody>
                    <a:bodyPr/>
                    <a:lstStyle/>
                    <a:p>
                      <a:pPr algn="ctr" fontAlgn="b"/>
                      <a:r>
                        <a:rPr lang="en-AU" sz="1100" b="0" i="0" u="none" strike="noStrike">
                          <a:solidFill>
                            <a:srgbClr val="000000"/>
                          </a:solidFill>
                          <a:effectLst/>
                          <a:latin typeface="Calibri" panose="020F0502020204030204" pitchFamily="34" charset="0"/>
                        </a:rPr>
                        <a:t>P3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Unlimited</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344945">
                <a:tc>
                  <a:txBody>
                    <a:bodyPr/>
                    <a:lstStyle/>
                    <a:p>
                      <a:pPr algn="ctr" fontAlgn="b"/>
                      <a:r>
                        <a:rPr lang="en-AU" sz="1100" b="0" i="0" u="none" strike="noStrike">
                          <a:solidFill>
                            <a:srgbClr val="000000"/>
                          </a:solidFill>
                          <a:effectLst/>
                          <a:latin typeface="Calibri" panose="020F0502020204030204" pitchFamily="34" charset="0"/>
                        </a:rPr>
                        <a:t>Colts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344945">
                <a:tc>
                  <a:txBody>
                    <a:bodyPr/>
                    <a:lstStyle/>
                    <a:p>
                      <a:pPr algn="ctr" fontAlgn="b"/>
                      <a:r>
                        <a:rPr lang="en-AU" sz="1100" b="0" i="0" u="none" strike="noStrike">
                          <a:solidFill>
                            <a:srgbClr val="000000"/>
                          </a:solidFill>
                          <a:effectLst/>
                          <a:latin typeface="Calibri" panose="020F0502020204030204" pitchFamily="34" charset="0"/>
                        </a:rPr>
                        <a:t>Division</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AU" sz="1100" b="0" i="0" u="none" strike="noStrike" dirty="0">
                          <a:solidFill>
                            <a:srgbClr val="000000"/>
                          </a:solidFill>
                          <a:effectLst/>
                          <a:latin typeface="Calibri" panose="020F0502020204030204" pitchFamily="34" charset="0"/>
                        </a:rPr>
                        <a:t>N/A</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23" name="TextBox 22"/>
          <p:cNvSpPr txBox="1"/>
          <p:nvPr/>
        </p:nvSpPr>
        <p:spPr>
          <a:xfrm>
            <a:off x="6341023" y="2875786"/>
            <a:ext cx="4415925" cy="369332"/>
          </a:xfrm>
          <a:prstGeom prst="rect">
            <a:avLst/>
          </a:prstGeom>
          <a:noFill/>
        </p:spPr>
        <p:txBody>
          <a:bodyPr wrap="square" rtlCol="0">
            <a:spAutoFit/>
          </a:bodyPr>
          <a:lstStyle/>
          <a:p>
            <a:r>
              <a:rPr lang="en-AU" b="1" dirty="0"/>
              <a:t>B3 – A player who isn’t Cat A or B1/B2</a:t>
            </a:r>
          </a:p>
        </p:txBody>
      </p:sp>
      <p:sp>
        <p:nvSpPr>
          <p:cNvPr id="26" name="TextBox 25"/>
          <p:cNvSpPr txBox="1"/>
          <p:nvPr/>
        </p:nvSpPr>
        <p:spPr>
          <a:xfrm>
            <a:off x="11001152" y="1806384"/>
            <a:ext cx="96640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1 Points</a:t>
            </a:r>
          </a:p>
        </p:txBody>
      </p:sp>
      <p:sp>
        <p:nvSpPr>
          <p:cNvPr id="27" name="TextBox 26"/>
          <p:cNvSpPr txBox="1"/>
          <p:nvPr/>
        </p:nvSpPr>
        <p:spPr>
          <a:xfrm>
            <a:off x="6338888" y="2341085"/>
            <a:ext cx="4247709" cy="369332"/>
          </a:xfrm>
          <a:prstGeom prst="rect">
            <a:avLst/>
          </a:prstGeom>
          <a:noFill/>
        </p:spPr>
        <p:txBody>
          <a:bodyPr wrap="square" rtlCol="0">
            <a:spAutoFit/>
          </a:bodyPr>
          <a:lstStyle/>
          <a:p>
            <a:r>
              <a:rPr lang="en-AU" b="1" dirty="0"/>
              <a:t>B2 – A player who has played 1 season</a:t>
            </a:r>
          </a:p>
        </p:txBody>
      </p:sp>
      <p:sp>
        <p:nvSpPr>
          <p:cNvPr id="28" name="TextBox 27"/>
          <p:cNvSpPr txBox="1"/>
          <p:nvPr/>
        </p:nvSpPr>
        <p:spPr>
          <a:xfrm>
            <a:off x="11001151" y="2875786"/>
            <a:ext cx="966405"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n-AU" dirty="0"/>
              <a:t>3 Points</a:t>
            </a:r>
          </a:p>
        </p:txBody>
      </p:sp>
      <p:sp>
        <p:nvSpPr>
          <p:cNvPr id="29" name="TextBox 28"/>
          <p:cNvSpPr txBox="1"/>
          <p:nvPr/>
        </p:nvSpPr>
        <p:spPr>
          <a:xfrm>
            <a:off x="448581" y="227038"/>
            <a:ext cx="8446405" cy="461665"/>
          </a:xfrm>
          <a:prstGeom prst="rect">
            <a:avLst/>
          </a:prstGeom>
          <a:noFill/>
        </p:spPr>
        <p:txBody>
          <a:bodyPr wrap="square" rtlCol="0">
            <a:spAutoFit/>
          </a:bodyPr>
          <a:lstStyle/>
          <a:p>
            <a:r>
              <a:rPr lang="en-AU" sz="2400" b="1" dirty="0"/>
              <a:t>PLAYER POINTS SYSTEM (PPS) FOR 2017 SEASON</a:t>
            </a:r>
          </a:p>
        </p:txBody>
      </p:sp>
    </p:spTree>
    <p:extLst>
      <p:ext uri="{BB962C8B-B14F-4D97-AF65-F5344CB8AC3E}">
        <p14:creationId xmlns:p14="http://schemas.microsoft.com/office/powerpoint/2010/main" val="360890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318977" y="921488"/>
            <a:ext cx="11185451" cy="14177"/>
          </a:xfrm>
          <a:prstGeom prst="line">
            <a:avLst/>
          </a:prstGeom>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26794" y="308749"/>
            <a:ext cx="8446405" cy="461665"/>
          </a:xfrm>
          <a:prstGeom prst="rect">
            <a:avLst/>
          </a:prstGeom>
          <a:noFill/>
        </p:spPr>
        <p:txBody>
          <a:bodyPr wrap="square" rtlCol="0">
            <a:spAutoFit/>
          </a:bodyPr>
          <a:lstStyle/>
          <a:p>
            <a:r>
              <a:rPr lang="en-AU" sz="2400" b="1" dirty="0"/>
              <a:t>PLAYER POINTS SYSTEM (PPS) FOR 2017 SEASON</a:t>
            </a:r>
          </a:p>
        </p:txBody>
      </p:sp>
      <p:pic>
        <p:nvPicPr>
          <p:cNvPr id="12" name="Picture 11"/>
          <p:cNvPicPr>
            <a:picLocks noChangeAspect="1"/>
          </p:cNvPicPr>
          <p:nvPr/>
        </p:nvPicPr>
        <p:blipFill>
          <a:blip r:embed="rId2"/>
          <a:stretch>
            <a:fillRect/>
          </a:stretch>
        </p:blipFill>
        <p:spPr>
          <a:xfrm>
            <a:off x="10040830" y="131900"/>
            <a:ext cx="1396105" cy="658425"/>
          </a:xfrm>
          <a:prstGeom prst="rect">
            <a:avLst/>
          </a:prstGeom>
        </p:spPr>
      </p:pic>
      <p:sp>
        <p:nvSpPr>
          <p:cNvPr id="6" name="TextBox 5"/>
          <p:cNvSpPr txBox="1"/>
          <p:nvPr/>
        </p:nvSpPr>
        <p:spPr>
          <a:xfrm>
            <a:off x="529153" y="1086739"/>
            <a:ext cx="11353682" cy="3970318"/>
          </a:xfrm>
          <a:prstGeom prst="rect">
            <a:avLst/>
          </a:prstGeom>
          <a:noFill/>
        </p:spPr>
        <p:txBody>
          <a:bodyPr wrap="square" rtlCol="0">
            <a:spAutoFit/>
          </a:bodyPr>
          <a:lstStyle/>
          <a:p>
            <a:r>
              <a:rPr lang="en-AU" dirty="0"/>
              <a:t>Points Cap Relief has been approved by the NHRU (February 2017 Board Meeting) for the following clubs:</a:t>
            </a:r>
          </a:p>
          <a:p>
            <a:endParaRPr lang="en-AU" dirty="0"/>
          </a:p>
          <a:p>
            <a:pPr marL="342900" lvl="0" indent="-342900">
              <a:buFont typeface="+mj-lt"/>
              <a:buAutoNum type="arabicParenR"/>
            </a:pPr>
            <a:r>
              <a:rPr lang="en-AU" b="1" u="sng" dirty="0"/>
              <a:t>University of Newcastle</a:t>
            </a:r>
            <a:r>
              <a:rPr lang="en-AU" dirty="0"/>
              <a:t> – Granted a 50% loading due to ladder position last season and number of Premier 1 wins last season. Their cap for the 2017 season is 27 points;</a:t>
            </a:r>
          </a:p>
          <a:p>
            <a:pPr marL="342900" lvl="0" indent="-342900">
              <a:buFont typeface="+mj-lt"/>
              <a:buAutoNum type="arabicParenR"/>
            </a:pPr>
            <a:endParaRPr lang="en-AU" dirty="0"/>
          </a:p>
          <a:p>
            <a:pPr marL="342900" lvl="0" indent="-342900">
              <a:buFont typeface="+mj-lt"/>
              <a:buAutoNum type="arabicParenR"/>
            </a:pPr>
            <a:r>
              <a:rPr lang="en-AU" b="1" u="sng" dirty="0"/>
              <a:t>Nelson Bay</a:t>
            </a:r>
            <a:r>
              <a:rPr lang="en-AU" dirty="0"/>
              <a:t> – Granted a 50% loading due to ladder positon last season, number of Premier 1 wins last season and demographic issues faced. Their cap for the 2017 season is 27 points;</a:t>
            </a:r>
          </a:p>
          <a:p>
            <a:pPr marL="342900" lvl="0" indent="-342900">
              <a:buFont typeface="+mj-lt"/>
              <a:buAutoNum type="arabicParenR"/>
            </a:pPr>
            <a:endParaRPr lang="en-AU" dirty="0"/>
          </a:p>
          <a:p>
            <a:pPr marL="342900" lvl="0" indent="-342900">
              <a:buFont typeface="+mj-lt"/>
              <a:buAutoNum type="arabicParenR"/>
            </a:pPr>
            <a:r>
              <a:rPr lang="en-AU" b="1" u="sng" dirty="0"/>
              <a:t>Singleton</a:t>
            </a:r>
            <a:r>
              <a:rPr lang="en-AU" dirty="0"/>
              <a:t> - Granted a 50% loading due to ladder positon last season, number of Premier 1 wins last season and demographic issues faced. Their cap for the 2017 season is 27 points; and</a:t>
            </a:r>
          </a:p>
          <a:p>
            <a:pPr marL="342900" lvl="0" indent="-342900">
              <a:buFont typeface="+mj-lt"/>
              <a:buAutoNum type="arabicParenR"/>
            </a:pPr>
            <a:endParaRPr lang="en-AU" dirty="0"/>
          </a:p>
          <a:p>
            <a:pPr marL="342900" lvl="0" indent="-342900">
              <a:buFont typeface="+mj-lt"/>
              <a:buAutoNum type="arabicParenR"/>
            </a:pPr>
            <a:r>
              <a:rPr lang="en-AU" b="1" u="sng" dirty="0"/>
              <a:t>Lake Macquarie</a:t>
            </a:r>
            <a:r>
              <a:rPr lang="en-AU" dirty="0"/>
              <a:t> – Granted a 25% loading for the second season after receiving a 50% loading for the previous 2016 season and the PPS cap reducing from 24 to 18 points between the seasons. Their cap for the 2017 season is 23 points.</a:t>
            </a:r>
          </a:p>
        </p:txBody>
      </p:sp>
    </p:spTree>
    <p:extLst>
      <p:ext uri="{BB962C8B-B14F-4D97-AF65-F5344CB8AC3E}">
        <p14:creationId xmlns:p14="http://schemas.microsoft.com/office/powerpoint/2010/main" val="26266045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1066</Words>
  <Application>Microsoft Macintosh PowerPoint</Application>
  <PresentationFormat>Widescreen</PresentationFormat>
  <Paragraphs>164</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DengXian</vt:lpstr>
      <vt:lpstr>Arial</vt:lpstr>
      <vt:lpstr>Calibri</vt:lpstr>
      <vt:lpstr>Calibri Light</vt:lpstr>
      <vt:lpstr>Wingdings</vt:lpstr>
      <vt:lpstr>Office Theme</vt:lpstr>
      <vt:lpstr>PPS Extract from March 2017 General Meeting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16.0010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PPS Extract from March 2017 General Meeting</dc:title>
  <dc:creator>andyfairfull@gmail.com</dc:creator>
  <cp:lastModifiedBy>andyfairfull@gmail.com</cp:lastModifiedBy>
  <cp:revision>1</cp:revision>
  <dcterms:created xsi:type="dcterms:W3CDTF">2018-03-04T04:18:17Z</dcterms:created>
  <dcterms:modified xsi:type="dcterms:W3CDTF">2018-03-04T04:23:09Z</dcterms:modified>
</cp:coreProperties>
</file>